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71" r:id="rId6"/>
    <p:sldId id="259" r:id="rId7"/>
    <p:sldId id="264" r:id="rId8"/>
    <p:sldId id="261" r:id="rId9"/>
    <p:sldId id="262" r:id="rId10"/>
    <p:sldId id="263" r:id="rId11"/>
    <p:sldId id="265" r:id="rId12"/>
    <p:sldId id="266" r:id="rId13"/>
    <p:sldId id="267" r:id="rId14"/>
    <p:sldId id="268" r:id="rId15"/>
    <p:sldId id="270" r:id="rId16"/>
    <p:sldId id="283" r:id="rId17"/>
    <p:sldId id="284" r:id="rId18"/>
    <p:sldId id="296" r:id="rId19"/>
    <p:sldId id="298" r:id="rId20"/>
    <p:sldId id="286" r:id="rId21"/>
    <p:sldId id="287" r:id="rId22"/>
    <p:sldId id="288" r:id="rId23"/>
    <p:sldId id="300" r:id="rId24"/>
    <p:sldId id="290" r:id="rId25"/>
    <p:sldId id="29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573E2"/>
    <a:srgbClr val="FF3399"/>
    <a:srgbClr val="FFFC1C"/>
    <a:srgbClr val="66FF33"/>
    <a:srgbClr val="957DFB"/>
    <a:srgbClr val="CC66FF"/>
    <a:srgbClr val="376092"/>
    <a:srgbClr val="FF0000"/>
    <a:srgbClr val="32F21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912" autoAdjust="0"/>
    <p:restoredTop sz="94660"/>
  </p:normalViewPr>
  <p:slideViewPr>
    <p:cSldViewPr>
      <p:cViewPr varScale="1">
        <p:scale>
          <a:sx n="69" d="100"/>
          <a:sy n="69" d="100"/>
        </p:scale>
        <p:origin x="-66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7276E0-ECB4-48AC-9EB1-C240CBE35C2F}" type="datetimeFigureOut">
              <a:rPr lang="en-US" smtClean="0"/>
              <a:pPr/>
              <a:t>10/20/2013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AAD11A-B21D-47CE-BABD-F53AF77F1F2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276E0-ECB4-48AC-9EB1-C240CBE35C2F}" type="datetimeFigureOut">
              <a:rPr lang="en-US" smtClean="0"/>
              <a:pPr/>
              <a:t>10/20/2013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AAD11A-B21D-47CE-BABD-F53AF77F1F2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276E0-ECB4-48AC-9EB1-C240CBE35C2F}" type="datetimeFigureOut">
              <a:rPr lang="en-US" smtClean="0"/>
              <a:pPr/>
              <a:t>10/20/2013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AAD11A-B21D-47CE-BABD-F53AF77F1F2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276E0-ECB4-48AC-9EB1-C240CBE35C2F}" type="datetimeFigureOut">
              <a:rPr lang="en-US" smtClean="0"/>
              <a:pPr/>
              <a:t>10/20/2013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AAD11A-B21D-47CE-BABD-F53AF77F1F2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276E0-ECB4-48AC-9EB1-C240CBE35C2F}" type="datetimeFigureOut">
              <a:rPr lang="en-US" smtClean="0"/>
              <a:pPr/>
              <a:t>10/20/2013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AAD11A-B21D-47CE-BABD-F53AF77F1F2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7276E0-ECB4-48AC-9EB1-C240CBE35C2F}" type="datetimeFigureOut">
              <a:rPr lang="en-US" smtClean="0"/>
              <a:pPr/>
              <a:t>10/20/2013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AAD11A-B21D-47CE-BABD-F53AF77F1F2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7276E0-ECB4-48AC-9EB1-C240CBE35C2F}" type="datetimeFigureOut">
              <a:rPr lang="en-US" smtClean="0"/>
              <a:pPr/>
              <a:t>10/20/2013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AAD11A-B21D-47CE-BABD-F53AF77F1F2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7276E0-ECB4-48AC-9EB1-C240CBE35C2F}" type="datetimeFigureOut">
              <a:rPr lang="en-US" smtClean="0"/>
              <a:pPr/>
              <a:t>10/20/2013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AAD11A-B21D-47CE-BABD-F53AF77F1F2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276E0-ECB4-48AC-9EB1-C240CBE35C2F}" type="datetimeFigureOut">
              <a:rPr lang="en-US" smtClean="0"/>
              <a:pPr/>
              <a:t>10/20/2013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AAD11A-B21D-47CE-BABD-F53AF77F1F2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276E0-ECB4-48AC-9EB1-C240CBE35C2F}" type="datetimeFigureOut">
              <a:rPr lang="en-US" smtClean="0"/>
              <a:pPr/>
              <a:t>10/20/2013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AAD11A-B21D-47CE-BABD-F53AF77F1F2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276E0-ECB4-48AC-9EB1-C240CBE35C2F}" type="datetimeFigureOut">
              <a:rPr lang="en-US" smtClean="0"/>
              <a:pPr/>
              <a:t>10/20/2013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AAD11A-B21D-47CE-BABD-F53AF77F1F2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276E0-ECB4-48AC-9EB1-C240CBE35C2F}" type="datetimeFigureOut">
              <a:rPr lang="en-US" smtClean="0"/>
              <a:pPr/>
              <a:t>10/20/2013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AAD11A-B21D-47CE-BABD-F53AF77F1F2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4.xml"/><Relationship Id="rId6" Type="http://schemas.microsoft.com/office/2007/relationships/hdphoto" Target="../media/hdphoto1.wdp"/><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838200"/>
          </a:xfrm>
          <a:solidFill>
            <a:srgbClr val="FF3399"/>
          </a:solidFill>
          <a:effectLst>
            <a:glow rad="228600">
              <a:schemeClr val="accent5">
                <a:satMod val="175000"/>
                <a:alpha val="40000"/>
              </a:schemeClr>
            </a:glow>
            <a:softEdge rad="63500"/>
          </a:effectLst>
          <a:scene3d>
            <a:camera prst="perspectiveBelow"/>
            <a:lightRig rig="threePt" dir="t"/>
          </a:scene3d>
        </p:spPr>
        <p:txBody>
          <a:bodyPr>
            <a:noAutofit/>
          </a:bodyPr>
          <a:lstStyle/>
          <a:p>
            <a:r>
              <a:rPr lang="en-US" sz="3600" b="1" i="1" u="sng" dirty="0" smtClean="0">
                <a:solidFill>
                  <a:srgbClr val="FFFF00"/>
                </a:solidFill>
                <a:latin typeface="Algerian" pitchFamily="82" charset="0"/>
              </a:rPr>
              <a:t>G.K.Bharad Institute of Engineering</a:t>
            </a:r>
            <a:endParaRPr lang="en-US" sz="3600" b="1" i="1" u="sng" dirty="0">
              <a:solidFill>
                <a:srgbClr val="FFFF00"/>
              </a:solidFill>
              <a:latin typeface="Algerian" pitchFamily="82" charset="0"/>
            </a:endParaRPr>
          </a:p>
        </p:txBody>
      </p:sp>
      <p:sp>
        <p:nvSpPr>
          <p:cNvPr id="8" name="Subtitle 7"/>
          <p:cNvSpPr>
            <a:spLocks noGrp="1"/>
          </p:cNvSpPr>
          <p:nvPr>
            <p:ph type="subTitle" idx="1"/>
          </p:nvPr>
        </p:nvSpPr>
        <p:spPr>
          <a:xfrm>
            <a:off x="457200" y="1295400"/>
            <a:ext cx="8153400" cy="5181600"/>
          </a:xfrm>
          <a:solidFill>
            <a:srgbClr val="FFFF00"/>
          </a:solidFill>
          <a:ln>
            <a:noFill/>
            <a:prstDash val="lgDashDotDot"/>
          </a:ln>
          <a:effectLst>
            <a:glow rad="228600">
              <a:schemeClr val="accent4">
                <a:satMod val="175000"/>
                <a:alpha val="40000"/>
              </a:schemeClr>
            </a:glow>
            <a:outerShdw blurRad="107950" dist="12700" dir="5400000" algn="ctr">
              <a:srgbClr val="000000"/>
            </a:outerShdw>
            <a:softEdge rad="31750"/>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2500" lnSpcReduction="20000"/>
          </a:bodyPr>
          <a:lstStyle/>
          <a:p>
            <a:r>
              <a:rPr lang="en-US" b="1" dirty="0" smtClean="0">
                <a:solidFill>
                  <a:srgbClr val="FF3399"/>
                </a:solidFill>
                <a:latin typeface="Arial Black" pitchFamily="34" charset="0"/>
              </a:rPr>
              <a:t>Communication </a:t>
            </a:r>
            <a:r>
              <a:rPr lang="en-US" b="1" dirty="0" smtClean="0">
                <a:solidFill>
                  <a:srgbClr val="FF3399"/>
                </a:solidFill>
                <a:latin typeface="Arial Black" pitchFamily="34" charset="0"/>
              </a:rPr>
              <a:t>Skill</a:t>
            </a:r>
          </a:p>
          <a:p>
            <a:endParaRPr lang="en-US" b="1" dirty="0" smtClean="0">
              <a:solidFill>
                <a:srgbClr val="FF3399"/>
              </a:solidFill>
              <a:latin typeface="Arial Black" pitchFamily="34" charset="0"/>
            </a:endParaRPr>
          </a:p>
          <a:p>
            <a:r>
              <a:rPr lang="en-US" b="1" dirty="0" smtClean="0">
                <a:solidFill>
                  <a:srgbClr val="FF3399"/>
                </a:solidFill>
                <a:latin typeface="Arial Black" pitchFamily="34" charset="0"/>
              </a:rPr>
              <a:t>UNIT-1 BASICS OF COMMUNICATION</a:t>
            </a:r>
            <a:endParaRPr lang="en-US" b="1" dirty="0" smtClean="0">
              <a:solidFill>
                <a:srgbClr val="FF3399"/>
              </a:solidFill>
              <a:latin typeface="Arial Black" pitchFamily="34" charset="0"/>
            </a:endParaRPr>
          </a:p>
          <a:p>
            <a:endParaRPr lang="en-US" b="1" dirty="0" smtClean="0">
              <a:solidFill>
                <a:srgbClr val="CC66FF"/>
              </a:solidFill>
              <a:latin typeface="Arial Black" pitchFamily="34" charset="0"/>
            </a:endParaRPr>
          </a:p>
          <a:p>
            <a:endParaRPr lang="en-US" b="1" i="1" dirty="0" smtClean="0">
              <a:solidFill>
                <a:srgbClr val="F573E2"/>
              </a:solidFill>
              <a:latin typeface="Algerian" pitchFamily="82" charset="0"/>
            </a:endParaRPr>
          </a:p>
          <a:p>
            <a:r>
              <a:rPr lang="en-US" b="1" i="1" dirty="0" smtClean="0">
                <a:solidFill>
                  <a:srgbClr val="00FF00"/>
                </a:solidFill>
                <a:latin typeface="Algerian" pitchFamily="82" charset="0"/>
              </a:rPr>
              <a:t>Name:-Vaghasiya Nirmal V.</a:t>
            </a:r>
            <a:r>
              <a:rPr lang="en-US" b="1" i="1" dirty="0" smtClean="0">
                <a:solidFill>
                  <a:srgbClr val="F573E2"/>
                </a:solidFill>
                <a:latin typeface="Algerian" pitchFamily="82" charset="0"/>
              </a:rPr>
              <a:t> </a:t>
            </a:r>
          </a:p>
          <a:p>
            <a:r>
              <a:rPr lang="en-US" b="1" i="1" dirty="0" smtClean="0">
                <a:solidFill>
                  <a:srgbClr val="FF3399"/>
                </a:solidFill>
                <a:latin typeface="Algerian" pitchFamily="82" charset="0"/>
              </a:rPr>
              <a:t>Division </a:t>
            </a:r>
            <a:r>
              <a:rPr lang="en-US" b="1" i="1" dirty="0" smtClean="0">
                <a:solidFill>
                  <a:srgbClr val="FF3399"/>
                </a:solidFill>
                <a:latin typeface="Algerian" pitchFamily="82" charset="0"/>
              </a:rPr>
              <a:t>:-</a:t>
            </a:r>
            <a:r>
              <a:rPr lang="en-US" b="1" i="1" smtClean="0">
                <a:solidFill>
                  <a:srgbClr val="FF3399"/>
                </a:solidFill>
                <a:latin typeface="Algerian" pitchFamily="82" charset="0"/>
              </a:rPr>
              <a:t>c.E</a:t>
            </a:r>
            <a:r>
              <a:rPr lang="en-US" b="1" i="1" smtClean="0">
                <a:solidFill>
                  <a:srgbClr val="FF3399"/>
                </a:solidFill>
              </a:rPr>
              <a:t>               </a:t>
            </a:r>
            <a:r>
              <a:rPr lang="en-US" b="1" i="1" dirty="0" smtClean="0">
                <a:solidFill>
                  <a:srgbClr val="FF3399"/>
                </a:solidFill>
                <a:latin typeface="Algerian" pitchFamily="82" charset="0"/>
              </a:rPr>
              <a:t>Sub code :-2110002</a:t>
            </a:r>
          </a:p>
          <a:p>
            <a:endParaRPr lang="en-US" b="1" dirty="0" smtClean="0">
              <a:solidFill>
                <a:srgbClr val="957DFB"/>
              </a:solidFill>
              <a:latin typeface="Algerian" pitchFamily="82" charset="0"/>
            </a:endParaRPr>
          </a:p>
          <a:p>
            <a:endParaRPr lang="en-US" b="1" dirty="0" smtClean="0">
              <a:solidFill>
                <a:srgbClr val="F573E2"/>
              </a:solidFill>
              <a:latin typeface="Algerian" pitchFamily="82" charset="0"/>
            </a:endParaRPr>
          </a:p>
          <a:p>
            <a:endParaRPr lang="en-US" b="1" dirty="0">
              <a:solidFill>
                <a:srgbClr val="F573E2"/>
              </a:solidFill>
              <a:latin typeface="Algerian" pitchFamily="82" charset="0"/>
            </a:endParaRPr>
          </a:p>
          <a:p>
            <a:r>
              <a:rPr lang="en-US" b="1" dirty="0" smtClean="0">
                <a:solidFill>
                  <a:srgbClr val="7030A0"/>
                </a:solidFill>
                <a:latin typeface="Algerian" pitchFamily="82" charset="0"/>
              </a:rPr>
              <a:t>Guided By:- Rahul sir</a:t>
            </a:r>
          </a:p>
          <a:p>
            <a:endParaRPr lang="en-US" b="1" dirty="0" smtClean="0">
              <a:solidFill>
                <a:srgbClr val="7030A0"/>
              </a:solidFill>
              <a:latin typeface="Algerian" pitchFamily="82" charset="0"/>
            </a:endParaRPr>
          </a:p>
          <a:p>
            <a:endParaRPr lang="en-US" b="1" dirty="0" smtClean="0">
              <a:solidFill>
                <a:srgbClr val="957DFB"/>
              </a:solidFill>
              <a:latin typeface="Algerian" pitchFamily="82" charset="0"/>
            </a:endParaRPr>
          </a:p>
          <a:p>
            <a:endParaRPr lang="en-US" b="1" dirty="0" smtClean="0">
              <a:solidFill>
                <a:srgbClr val="7030A0"/>
              </a:solidFill>
              <a:latin typeface="Adobe Caslon Pro Bold" pitchFamily="18" charset="0"/>
            </a:endParaRPr>
          </a:p>
          <a:p>
            <a:endParaRPr lang="en-US" b="1" dirty="0" smtClean="0">
              <a:solidFill>
                <a:schemeClr val="tx2">
                  <a:lumMod val="60000"/>
                  <a:lumOff val="40000"/>
                </a:schemeClr>
              </a:solidFill>
              <a:latin typeface="Adobe Caslon Pro Bold" pitchFamily="18" charset="0"/>
            </a:endParaRPr>
          </a:p>
          <a:p>
            <a:endParaRPr lang="en-US" b="1" dirty="0" smtClean="0"/>
          </a:p>
          <a:p>
            <a:endParaRPr lang="en-US" b="1" dirty="0"/>
          </a:p>
          <a:p>
            <a:endParaRPr lang="en-US" b="1" dirty="0" smtClean="0"/>
          </a:p>
          <a:p>
            <a:endParaRPr lang="en-US" b="1" dirty="0"/>
          </a:p>
          <a:p>
            <a:endParaRPr lang="en-US" b="1" dirty="0" smtClean="0"/>
          </a:p>
          <a:p>
            <a:endParaRPr lang="en-US" b="1" dirty="0"/>
          </a:p>
        </p:txBody>
      </p:sp>
      <p:sp>
        <p:nvSpPr>
          <p:cNvPr id="5" name="TextBox 4"/>
          <p:cNvSpPr txBox="1"/>
          <p:nvPr/>
        </p:nvSpPr>
        <p:spPr>
          <a:xfrm>
            <a:off x="3962400" y="6172200"/>
            <a:ext cx="838200" cy="369332"/>
          </a:xfrm>
          <a:prstGeom prst="rect">
            <a:avLst/>
          </a:prstGeom>
          <a:noFill/>
        </p:spPr>
        <p:txBody>
          <a:bodyPr wrap="square" rtlCol="0">
            <a:spAutoFit/>
          </a:bodyPr>
          <a:lstStyle/>
          <a:p>
            <a:endParaRPr lang="en-US" dirty="0">
              <a:latin typeface="Jokerman" pitchFamily="82" charset="0"/>
            </a:endParaRPr>
          </a:p>
        </p:txBody>
      </p:sp>
      <p:sp>
        <p:nvSpPr>
          <p:cNvPr id="6" name="Rectangle 5"/>
          <p:cNvSpPr/>
          <p:nvPr/>
        </p:nvSpPr>
        <p:spPr>
          <a:xfrm>
            <a:off x="2747577" y="4038600"/>
            <a:ext cx="2456122" cy="954107"/>
          </a:xfrm>
          <a:prstGeom prst="rect">
            <a:avLst/>
          </a:prstGeom>
        </p:spPr>
        <p:txBody>
          <a:bodyPr wrap="none">
            <a:spAutoFit/>
          </a:bodyPr>
          <a:lstStyle/>
          <a:p>
            <a:pPr algn="ctr"/>
            <a:endParaRPr lang="en-US"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B0F0"/>
              </a:solidFill>
              <a:effectLst>
                <a:outerShdw blurRad="41275" dist="12700" dir="12000000" algn="tl" rotWithShape="0">
                  <a:srgbClr val="000000">
                    <a:alpha val="40000"/>
                  </a:srgbClr>
                </a:outerShdw>
              </a:effectLst>
              <a:latin typeface="Mongolian Baiti" pitchFamily="66" charset="0"/>
              <a:cs typeface="Mongolian Baiti" pitchFamily="66" charset="0"/>
            </a:endParaRPr>
          </a:p>
          <a:p>
            <a:pPr algn="ctr"/>
            <a:r>
              <a:rPr lang="en-US"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B0F0"/>
                </a:solidFill>
                <a:effectLst>
                  <a:outerShdw blurRad="41275" dist="12700" dir="12000000" algn="tl" rotWithShape="0">
                    <a:srgbClr val="000000">
                      <a:alpha val="40000"/>
                    </a:srgbClr>
                  </a:outerShdw>
                </a:effectLst>
                <a:latin typeface="Mongolian Baiti" pitchFamily="66" charset="0"/>
                <a:cs typeface="Mongolian Baiti" pitchFamily="66" charset="0"/>
              </a:rPr>
              <a:t>Roll </a:t>
            </a:r>
            <a:r>
              <a:rPr lang="en-US" sz="2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B0F0"/>
                </a:solidFill>
                <a:effectLst>
                  <a:outerShdw blurRad="41275" dist="12700" dir="12000000" algn="tl" rotWithShape="0">
                    <a:srgbClr val="000000">
                      <a:alpha val="40000"/>
                    </a:srgbClr>
                  </a:outerShdw>
                </a:effectLst>
                <a:latin typeface="Mongolian Baiti" pitchFamily="66" charset="0"/>
                <a:cs typeface="Mongolian Baiti" pitchFamily="66" charset="0"/>
              </a:rPr>
              <a:t>no :- 08</a:t>
            </a:r>
            <a:endParaRPr lang="en-US" sz="28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B0F0"/>
              </a:solidFill>
              <a:effectLst>
                <a:outerShdw blurRad="41275" dist="12700" dir="12000000" algn="tl" rotWithShape="0">
                  <a:srgbClr val="000000">
                    <a:alpha val="40000"/>
                  </a:srgbClr>
                </a:outerShdw>
              </a:effectLst>
              <a:latin typeface="Mongolian Baiti" pitchFamily="66" charset="0"/>
              <a:cs typeface="Mongolian Baiti" pitchFamily="66" charset="0"/>
            </a:endParaRPr>
          </a:p>
        </p:txBody>
      </p:sp>
    </p:spTree>
  </p:cSld>
  <p:clrMapOvr>
    <a:masterClrMapping/>
  </p:clrMapOvr>
  <p:transition spd="slow" advTm="10000">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p:cTn id="12" dur="2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13" dur="2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14" dur="2000"/>
                                        <p:tgtEl>
                                          <p:spTgt spid="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p:cTn id="19" dur="2000" fill="hold"/>
                                        <p:tgtEl>
                                          <p:spTgt spid="8">
                                            <p:txEl>
                                              <p:pRg st="2" end="2"/>
                                            </p:txEl>
                                          </p:spTgt>
                                        </p:tgtEl>
                                        <p:attrNameLst>
                                          <p:attrName>ppt_w</p:attrName>
                                        </p:attrNameLst>
                                      </p:cBhvr>
                                      <p:tavLst>
                                        <p:tav tm="0">
                                          <p:val>
                                            <p:strVal val="#ppt_w*0.70"/>
                                          </p:val>
                                        </p:tav>
                                        <p:tav tm="100000">
                                          <p:val>
                                            <p:strVal val="#ppt_w"/>
                                          </p:val>
                                        </p:tav>
                                      </p:tavLst>
                                    </p:anim>
                                    <p:anim calcmode="lin" valueType="num">
                                      <p:cBhvr>
                                        <p:cTn id="20" dur="2000" fill="hold"/>
                                        <p:tgtEl>
                                          <p:spTgt spid="8">
                                            <p:txEl>
                                              <p:pRg st="2" end="2"/>
                                            </p:txEl>
                                          </p:spTgt>
                                        </p:tgtEl>
                                        <p:attrNameLst>
                                          <p:attrName>ppt_h</p:attrName>
                                        </p:attrNameLst>
                                      </p:cBhvr>
                                      <p:tavLst>
                                        <p:tav tm="0">
                                          <p:val>
                                            <p:strVal val="#ppt_h"/>
                                          </p:val>
                                        </p:tav>
                                        <p:tav tm="100000">
                                          <p:val>
                                            <p:strVal val="#ppt_h"/>
                                          </p:val>
                                        </p:tav>
                                      </p:tavLst>
                                    </p:anim>
                                    <p:animEffect transition="in" filter="fade">
                                      <p:cBhvr>
                                        <p:cTn id="21" dur="2000"/>
                                        <p:tgtEl>
                                          <p:spTgt spid="8">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8">
                                            <p:txEl>
                                              <p:pRg st="5" end="5"/>
                                            </p:txEl>
                                          </p:spTgt>
                                        </p:tgtEl>
                                        <p:attrNameLst>
                                          <p:attrName>style.visibility</p:attrName>
                                        </p:attrNameLst>
                                      </p:cBhvr>
                                      <p:to>
                                        <p:strVal val="visible"/>
                                      </p:to>
                                    </p:set>
                                    <p:anim calcmode="lin" valueType="num">
                                      <p:cBhvr>
                                        <p:cTn id="26" dur="1000" fill="hold"/>
                                        <p:tgtEl>
                                          <p:spTgt spid="8">
                                            <p:txEl>
                                              <p:pRg st="5" end="5"/>
                                            </p:txEl>
                                          </p:spTgt>
                                        </p:tgtEl>
                                        <p:attrNameLst>
                                          <p:attrName>ppt_x</p:attrName>
                                        </p:attrNameLst>
                                      </p:cBhvr>
                                      <p:tavLst>
                                        <p:tav tm="0">
                                          <p:val>
                                            <p:strVal val="#ppt_x-.2"/>
                                          </p:val>
                                        </p:tav>
                                        <p:tav tm="100000">
                                          <p:val>
                                            <p:strVal val="#ppt_x"/>
                                          </p:val>
                                        </p:tav>
                                      </p:tavLst>
                                    </p:anim>
                                    <p:anim calcmode="lin" valueType="num">
                                      <p:cBhvr>
                                        <p:cTn id="27" dur="1000" fill="hold"/>
                                        <p:tgtEl>
                                          <p:spTgt spid="8">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8">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8">
                                            <p:txEl>
                                              <p:pRg st="6" end="6"/>
                                            </p:txEl>
                                          </p:spTgt>
                                        </p:tgtEl>
                                        <p:attrNameLst>
                                          <p:attrName>style.visibility</p:attrName>
                                        </p:attrNameLst>
                                      </p:cBhvr>
                                      <p:to>
                                        <p:strVal val="visible"/>
                                      </p:to>
                                    </p:set>
                                    <p:anim calcmode="discrete" valueType="clr">
                                      <p:cBhvr override="childStyle">
                                        <p:cTn id="33" dur="80"/>
                                        <p:tgtEl>
                                          <p:spTgt spid="8">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8">
                                            <p:txEl>
                                              <p:pRg st="6" end="6"/>
                                            </p:txEl>
                                          </p:spTgt>
                                        </p:tgtEl>
                                        <p:attrNameLst>
                                          <p:attrName>fillcolor</p:attrName>
                                        </p:attrNameLst>
                                      </p:cBhvr>
                                      <p:tavLst>
                                        <p:tav tm="0">
                                          <p:val>
                                            <p:clrVal>
                                              <a:schemeClr val="accent2"/>
                                            </p:clrVal>
                                          </p:val>
                                        </p:tav>
                                        <p:tav tm="50000">
                                          <p:val>
                                            <p:clrVal>
                                              <a:schemeClr val="hlink"/>
                                            </p:clrVal>
                                          </p:val>
                                        </p:tav>
                                      </p:tavLst>
                                    </p:anim>
                                    <p:set>
                                      <p:cBhvr>
                                        <p:cTn id="35" dur="80"/>
                                        <p:tgtEl>
                                          <p:spTgt spid="8">
                                            <p:txEl>
                                              <p:pRg st="6" end="6"/>
                                            </p:txEl>
                                          </p:spTgt>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43" presetClass="entr" presetSubtype="0" fill="hold" nodeType="clickEffect">
                                  <p:stCondLst>
                                    <p:cond delay="0"/>
                                  </p:stCondLst>
                                  <p:childTnLst>
                                    <p:set>
                                      <p:cBhvr>
                                        <p:cTn id="39" dur="1" fill="hold">
                                          <p:stCondLst>
                                            <p:cond delay="0"/>
                                          </p:stCondLst>
                                        </p:cTn>
                                        <p:tgtEl>
                                          <p:spTgt spid="8">
                                            <p:txEl>
                                              <p:pRg st="10" end="10"/>
                                            </p:txEl>
                                          </p:spTgt>
                                        </p:tgtEl>
                                        <p:attrNameLst>
                                          <p:attrName>style.visibility</p:attrName>
                                        </p:attrNameLst>
                                      </p:cBhvr>
                                      <p:to>
                                        <p:strVal val="visible"/>
                                      </p:to>
                                    </p:set>
                                    <p:animEffect transition="in" filter="fade">
                                      <p:cBhvr>
                                        <p:cTn id="40" dur="100"/>
                                        <p:tgtEl>
                                          <p:spTgt spid="8">
                                            <p:txEl>
                                              <p:pRg st="10" end="10"/>
                                            </p:txEl>
                                          </p:spTgt>
                                        </p:tgtEl>
                                      </p:cBhvr>
                                    </p:animEffect>
                                    <p:anim calcmode="lin" valueType="num">
                                      <p:cBhvr>
                                        <p:cTn id="41" dur="400" fill="hold"/>
                                        <p:tgtEl>
                                          <p:spTgt spid="8">
                                            <p:txEl>
                                              <p:pRg st="10" end="10"/>
                                            </p:txEl>
                                          </p:spTgt>
                                        </p:tgtEl>
                                        <p:attrNameLst>
                                          <p:attrName>ppt_x</p:attrName>
                                        </p:attrNameLst>
                                      </p:cBhvr>
                                      <p:tavLst>
                                        <p:tav tm="0">
                                          <p:val>
                                            <p:strVal val="#ppt_x"/>
                                          </p:val>
                                        </p:tav>
                                        <p:tav tm="100000">
                                          <p:val>
                                            <p:strVal val="#ppt_x"/>
                                          </p:val>
                                        </p:tav>
                                      </p:tavLst>
                                    </p:anim>
                                    <p:anim calcmode="lin" valueType="num">
                                      <p:cBhvr>
                                        <p:cTn id="42" dur="400" fill="hold"/>
                                        <p:tgtEl>
                                          <p:spTgt spid="8">
                                            <p:txEl>
                                              <p:pRg st="10" end="10"/>
                                            </p:txEl>
                                          </p:spTgt>
                                        </p:tgtEl>
                                        <p:attrNameLst>
                                          <p:attrName>ppt_y</p:attrName>
                                        </p:attrNameLst>
                                      </p:cBhvr>
                                      <p:tavLst>
                                        <p:tav tm="0">
                                          <p:val>
                                            <p:strVal val="#ppt_y+0.31"/>
                                          </p:val>
                                        </p:tav>
                                        <p:tav tm="100000">
                                          <p:val>
                                            <p:strVal val="#ppt_y+0.31"/>
                                          </p:val>
                                        </p:tav>
                                      </p:tavLst>
                                    </p:anim>
                                    <p:anim calcmode="lin" valueType="num">
                                      <p:cBhvr>
                                        <p:cTn id="43" dur="600" decel="50000" fill="hold">
                                          <p:stCondLst>
                                            <p:cond delay="400"/>
                                          </p:stCondLst>
                                        </p:cTn>
                                        <p:tgtEl>
                                          <p:spTgt spid="8">
                                            <p:txEl>
                                              <p:pRg st="10" end="1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4" dur="600" decel="50000" fill="hold">
                                          <p:stCondLst>
                                            <p:cond delay="400"/>
                                          </p:stCondLst>
                                        </p:cTn>
                                        <p:tgtEl>
                                          <p:spTgt spid="8">
                                            <p:txEl>
                                              <p:pRg st="10" end="1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63" presetClass="path" presetSubtype="0" accel="50000" decel="50000" fill="hold" nodeType="clickEffect">
                                  <p:stCondLst>
                                    <p:cond delay="0"/>
                                  </p:stCondLst>
                                  <p:childTnLst>
                                    <p:animMotion origin="layout" path="M -0.07223 -0.00255 L 0.17777 -0.00255 " pathEditMode="relative" rAng="0" ptsTypes="AA">
                                      <p:cBhvr>
                                        <p:cTn id="48" dur="2000" fill="hold"/>
                                        <p:tgtEl>
                                          <p:spTgt spid="8">
                                            <p:txEl>
                                              <p:pRg st="10" end="10"/>
                                            </p:txEl>
                                          </p:spTgt>
                                        </p:tgtEl>
                                        <p:attrNameLst>
                                          <p:attrName>ppt_x</p:attrName>
                                          <p:attrName>ppt_y</p:attrName>
                                        </p:attrNameLst>
                                      </p:cBhvr>
                                      <p:rCtr x="125"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91000" cy="1143000"/>
          </a:xfrm>
          <a:solidFill>
            <a:schemeClr val="accent4">
              <a:lumMod val="20000"/>
              <a:lumOff val="80000"/>
            </a:schemeClr>
          </a:solidFill>
          <a:effectLst>
            <a:glow rad="228600">
              <a:schemeClr val="accent4">
                <a:satMod val="175000"/>
                <a:alpha val="40000"/>
              </a:schemeClr>
            </a:glow>
            <a:softEdge rad="317500"/>
          </a:effectLst>
          <a:scene3d>
            <a:camera prst="perspectiveBelow"/>
            <a:lightRig rig="threePt" dir="t"/>
          </a:scene3d>
        </p:spPr>
        <p:txBody>
          <a:bodyPr/>
          <a:lstStyle/>
          <a:p>
            <a:pPr marL="571500" indent="-571500" algn="l">
              <a:buFont typeface="Wingdings" pitchFamily="2" charset="2"/>
              <a:buChar char="q"/>
            </a:pPr>
            <a:r>
              <a:rPr lang="en-US" dirty="0" smtClean="0"/>
              <a:t>  Medium :- </a:t>
            </a:r>
            <a:endParaRPr lang="en-US" dirty="0"/>
          </a:p>
        </p:txBody>
      </p:sp>
      <p:sp>
        <p:nvSpPr>
          <p:cNvPr id="3" name="Content Placeholder 2"/>
          <p:cNvSpPr>
            <a:spLocks noGrp="1"/>
          </p:cNvSpPr>
          <p:nvPr>
            <p:ph sz="half" idx="1"/>
          </p:nvPr>
        </p:nvSpPr>
        <p:spPr>
          <a:xfrm>
            <a:off x="457200" y="1600200"/>
            <a:ext cx="4876800" cy="5029200"/>
          </a:xfrm>
          <a:solidFill>
            <a:srgbClr val="00FF00"/>
          </a:solidFill>
          <a:ln>
            <a:noFill/>
          </a:ln>
          <a:effectLst>
            <a:outerShdw blurRad="107950" dist="12700" dir="5400000" algn="ctr">
              <a:srgbClr val="000000"/>
            </a:outerShdw>
          </a:effectLst>
          <a:scene3d>
            <a:camera prst="obliqueTopRight"/>
            <a:lightRig rig="soft" dir="t">
              <a:rot lat="0" lon="0" rev="0"/>
            </a:lightRig>
          </a:scene3d>
          <a:sp3d contourW="44450" prstMaterial="matte">
            <a:bevelT w="63500" h="63500" prst="convex"/>
            <a:contourClr>
              <a:srgbClr val="FFFFFF"/>
            </a:contourClr>
          </a:sp3d>
        </p:spPr>
        <p:txBody>
          <a:bodyPr>
            <a:normAutofit lnSpcReduction="10000"/>
          </a:bodyPr>
          <a:lstStyle/>
          <a:p>
            <a:pPr>
              <a:buFont typeface="Wingdings" pitchFamily="2" charset="2"/>
              <a:buChar char="Ø"/>
            </a:pPr>
            <a:r>
              <a:rPr lang="en-US" b="1" dirty="0" smtClean="0"/>
              <a:t>The sender selects an approciate medium for successful transmission of the message .it  the sender doesn’t select the transmission mode sorrectly may be many changes or  miss communication proper scare should be taken while choosing the chanel.so that message receive the receiver without and disturbance.  </a:t>
            </a:r>
            <a:endParaRPr lang="en-US" b="1" dirty="0"/>
          </a:p>
        </p:txBody>
      </p:sp>
      <p:pic>
        <p:nvPicPr>
          <p:cNvPr id="8195" name="Picture 3" descr="E:\NIRMAL 123\NIRMAL\DRFGDF.jpeg"/>
          <p:cNvPicPr>
            <a:picLocks noGrp="1" noChangeAspect="1" noChangeArrowheads="1"/>
          </p:cNvPicPr>
          <p:nvPr>
            <p:ph sz="half" idx="2"/>
          </p:nvPr>
        </p:nvPicPr>
        <p:blipFill>
          <a:blip r:embed="rId2"/>
          <a:srcRect/>
          <a:stretch>
            <a:fillRect/>
          </a:stretch>
        </p:blipFill>
        <p:spPr bwMode="auto">
          <a:xfrm>
            <a:off x="5410200" y="1524000"/>
            <a:ext cx="3429000" cy="4710906"/>
          </a:xfrm>
          <a:prstGeom prst="rect">
            <a:avLst/>
          </a:prstGeom>
          <a:noFill/>
        </p:spPr>
      </p:pic>
    </p:spTree>
    <p:extLst>
      <p:ext uri="{BB962C8B-B14F-4D97-AF65-F5344CB8AC3E}">
        <p14:creationId xmlns="" xmlns:p14="http://schemas.microsoft.com/office/powerpoint/2010/main" val="3294995168"/>
      </p:ext>
    </p:extLst>
  </p:cSld>
  <p:clrMapOvr>
    <a:masterClrMapping/>
  </p:clrMapOvr>
  <p:transition spd="slow" advTm="5000">
    <p:cover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733800" cy="1143000"/>
          </a:xfrm>
          <a:solidFill>
            <a:srgbClr val="FFFF00"/>
          </a:solidFill>
          <a:effectLst>
            <a:glow rad="63500">
              <a:schemeClr val="accent4">
                <a:satMod val="175000"/>
                <a:alpha val="40000"/>
              </a:schemeClr>
            </a:glow>
            <a:softEdge rad="317500"/>
          </a:effectLst>
          <a:scene3d>
            <a:camera prst="perspectiveBelow"/>
            <a:lightRig rig="threePt" dir="t"/>
          </a:scene3d>
        </p:spPr>
        <p:txBody>
          <a:bodyPr/>
          <a:lstStyle/>
          <a:p>
            <a:pPr marL="571500" indent="-571500" algn="l">
              <a:buFont typeface="Wingdings" pitchFamily="2" charset="2"/>
              <a:buChar char="q"/>
            </a:pPr>
            <a:r>
              <a:rPr lang="en-US" dirty="0" smtClean="0">
                <a:latin typeface="Algerian" pitchFamily="82" charset="0"/>
              </a:rPr>
              <a:t>  Noise :-</a:t>
            </a:r>
            <a:endParaRPr lang="en-US" dirty="0">
              <a:latin typeface="Algerian" pitchFamily="82" charset="0"/>
            </a:endParaRPr>
          </a:p>
        </p:txBody>
      </p:sp>
      <p:sp>
        <p:nvSpPr>
          <p:cNvPr id="3" name="Content Placeholder 2"/>
          <p:cNvSpPr>
            <a:spLocks noGrp="1"/>
          </p:cNvSpPr>
          <p:nvPr>
            <p:ph sz="half" idx="1"/>
          </p:nvPr>
        </p:nvSpPr>
        <p:spPr>
          <a:xfrm>
            <a:off x="457200" y="1600200"/>
            <a:ext cx="4495800" cy="4525963"/>
          </a:xfrm>
          <a:solidFill>
            <a:srgbClr val="CC66FF"/>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buFont typeface="Wingdings" pitchFamily="2" charset="2"/>
              <a:buChar char="Ø"/>
            </a:pPr>
            <a:r>
              <a:rPr lang="en-US" sz="3200" dirty="0" smtClean="0"/>
              <a:t>In the process of transmission of message various distrtion can block the smooth flow of message.</a:t>
            </a:r>
          </a:p>
          <a:p>
            <a:pPr>
              <a:buFont typeface="Wingdings" pitchFamily="2" charset="2"/>
              <a:buChar char="Ø"/>
            </a:pPr>
            <a:r>
              <a:rPr lang="en-US" sz="3200" dirty="0" smtClean="0"/>
              <a:t>These distortions are known as  noise.</a:t>
            </a:r>
            <a:endParaRPr lang="en-US" sz="3200" dirty="0"/>
          </a:p>
        </p:txBody>
      </p:sp>
      <p:pic>
        <p:nvPicPr>
          <p:cNvPr id="5124" name="Picture 4" descr="E:\NIRMAL 123\NIRMAL\GHJK.jpeg"/>
          <p:cNvPicPr>
            <a:picLocks noGrp="1" noChangeAspect="1" noChangeArrowheads="1"/>
          </p:cNvPicPr>
          <p:nvPr>
            <p:ph sz="half" idx="2"/>
          </p:nvPr>
        </p:nvPicPr>
        <p:blipFill>
          <a:blip r:embed="rId2"/>
          <a:stretch>
            <a:fillRect/>
          </a:stretch>
        </p:blipFill>
        <p:spPr bwMode="auto">
          <a:xfrm>
            <a:off x="5257800" y="1676400"/>
            <a:ext cx="3733800" cy="4190999"/>
          </a:xfrm>
          <a:prstGeom prst="rect">
            <a:avLst/>
          </a:prstGeom>
          <a:noFill/>
        </p:spPr>
      </p:pic>
      <p:pic>
        <p:nvPicPr>
          <p:cNvPr id="5123" name="Picture 3" descr="E:\NIRMAL 123\NIRMAL\B,B.jpeg"/>
          <p:cNvPicPr>
            <a:picLocks noChangeAspect="1" noChangeArrowheads="1"/>
          </p:cNvPicPr>
          <p:nvPr/>
        </p:nvPicPr>
        <p:blipFill>
          <a:blip r:embed="rId3"/>
          <a:srcRect/>
          <a:stretch>
            <a:fillRect/>
          </a:stretch>
        </p:blipFill>
        <p:spPr bwMode="auto">
          <a:xfrm>
            <a:off x="4953000" y="0"/>
            <a:ext cx="3962400" cy="1466850"/>
          </a:xfrm>
          <a:prstGeom prst="rect">
            <a:avLst/>
          </a:prstGeom>
          <a:noFill/>
        </p:spPr>
      </p:pic>
    </p:spTree>
    <p:extLst>
      <p:ext uri="{BB962C8B-B14F-4D97-AF65-F5344CB8AC3E}">
        <p14:creationId xmlns="" xmlns:p14="http://schemas.microsoft.com/office/powerpoint/2010/main" val="2928215033"/>
      </p:ext>
    </p:extLst>
  </p:cSld>
  <p:clrMapOvr>
    <a:masterClrMapping/>
  </p:clrMapOvr>
  <p:transition spd="slow" advTm="5000">
    <p:cover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343400" cy="1143000"/>
          </a:xfrm>
          <a:solidFill>
            <a:schemeClr val="accent6"/>
          </a:solidFill>
          <a:effectLst>
            <a:glow rad="63500">
              <a:schemeClr val="accent3">
                <a:satMod val="175000"/>
                <a:alpha val="40000"/>
              </a:schemeClr>
            </a:glow>
            <a:softEdge rad="317500"/>
          </a:effectLst>
          <a:scene3d>
            <a:camera prst="perspectiveBelow"/>
            <a:lightRig rig="threePt" dir="t"/>
          </a:scene3d>
        </p:spPr>
        <p:txBody>
          <a:bodyPr/>
          <a:lstStyle/>
          <a:p>
            <a:pPr marL="571500" indent="-571500" algn="l">
              <a:buFont typeface="Wingdings" pitchFamily="2" charset="2"/>
              <a:buChar char="q"/>
            </a:pPr>
            <a:r>
              <a:rPr lang="en-US" dirty="0" smtClean="0">
                <a:latin typeface="Algerian" pitchFamily="82" charset="0"/>
              </a:rPr>
              <a:t> Receiver :-</a:t>
            </a:r>
            <a:endParaRPr lang="en-US" dirty="0">
              <a:latin typeface="Algerian" pitchFamily="82" charset="0"/>
            </a:endParaRPr>
          </a:p>
        </p:txBody>
      </p:sp>
      <p:sp>
        <p:nvSpPr>
          <p:cNvPr id="3" name="Content Placeholder 2"/>
          <p:cNvSpPr>
            <a:spLocks noGrp="1"/>
          </p:cNvSpPr>
          <p:nvPr>
            <p:ph sz="half" idx="1"/>
          </p:nvPr>
        </p:nvSpPr>
        <p:spPr>
          <a:xfrm>
            <a:off x="381000" y="1752600"/>
            <a:ext cx="4572000" cy="4525963"/>
          </a:xfrm>
          <a:solidFill>
            <a:srgbClr val="FFFF00"/>
          </a:solidFill>
        </p:spPr>
        <p:txBody>
          <a:bodyPr>
            <a:normAutofit/>
          </a:bodyPr>
          <a:lstStyle/>
          <a:p>
            <a:pPr>
              <a:buFont typeface="Wingdings" pitchFamily="2" charset="2"/>
              <a:buChar char="Ø"/>
            </a:pPr>
            <a:r>
              <a:rPr lang="en-US" sz="3200" b="1" dirty="0" smtClean="0"/>
              <a:t>The receivent of the message is called the receiver the receiver’s functions are attending to the message, interpreting and evaluating the message.</a:t>
            </a:r>
            <a:endParaRPr lang="en-US" sz="3200" b="1" dirty="0"/>
          </a:p>
        </p:txBody>
      </p:sp>
      <p:pic>
        <p:nvPicPr>
          <p:cNvPr id="6147" name="Picture 3" descr="E:\NIRMAL 123\NIRMAL\M,NMN,.N.jpeg"/>
          <p:cNvPicPr>
            <a:picLocks noGrp="1" noChangeAspect="1" noChangeArrowheads="1"/>
          </p:cNvPicPr>
          <p:nvPr>
            <p:ph sz="half" idx="2"/>
          </p:nvPr>
        </p:nvPicPr>
        <p:blipFill>
          <a:blip r:embed="rId2"/>
          <a:stretch>
            <a:fillRect/>
          </a:stretch>
        </p:blipFill>
        <p:spPr bwMode="auto">
          <a:xfrm>
            <a:off x="5238750" y="2590800"/>
            <a:ext cx="3524250" cy="3733799"/>
          </a:xfrm>
          <a:prstGeom prst="rect">
            <a:avLst/>
          </a:prstGeom>
          <a:noFill/>
        </p:spPr>
      </p:pic>
      <p:pic>
        <p:nvPicPr>
          <p:cNvPr id="6146" name="Picture 2" descr="E:\NIRMAL 123\NIRMAL\SZDFSF.jpeg"/>
          <p:cNvPicPr>
            <a:picLocks noChangeAspect="1" noChangeArrowheads="1"/>
          </p:cNvPicPr>
          <p:nvPr/>
        </p:nvPicPr>
        <p:blipFill>
          <a:blip r:embed="rId3"/>
          <a:srcRect/>
          <a:stretch>
            <a:fillRect/>
          </a:stretch>
        </p:blipFill>
        <p:spPr bwMode="auto">
          <a:xfrm>
            <a:off x="5410200" y="0"/>
            <a:ext cx="3429000" cy="2057400"/>
          </a:xfrm>
          <a:prstGeom prst="rect">
            <a:avLst/>
          </a:prstGeom>
          <a:noFill/>
        </p:spPr>
      </p:pic>
    </p:spTree>
    <p:extLst>
      <p:ext uri="{BB962C8B-B14F-4D97-AF65-F5344CB8AC3E}">
        <p14:creationId xmlns="" xmlns:p14="http://schemas.microsoft.com/office/powerpoint/2010/main" val="3156726959"/>
      </p:ext>
    </p:extLst>
  </p:cSld>
  <p:clrMapOvr>
    <a:masterClrMapping/>
  </p:clrMapOvr>
  <p:transition spd="slow" advTm="5000">
    <p:cover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3886200" cy="1143000"/>
          </a:xfrm>
          <a:solidFill>
            <a:srgbClr val="FAB8FA"/>
          </a:solidFill>
          <a:effectLst>
            <a:glow rad="63500">
              <a:schemeClr val="accent6">
                <a:satMod val="175000"/>
                <a:alpha val="40000"/>
              </a:schemeClr>
            </a:glow>
            <a:softEdge rad="317500"/>
          </a:effectLst>
          <a:scene3d>
            <a:camera prst="perspectiveBelow"/>
            <a:lightRig rig="threePt" dir="t"/>
          </a:scene3d>
        </p:spPr>
        <p:txBody>
          <a:bodyPr>
            <a:normAutofit/>
          </a:bodyPr>
          <a:lstStyle/>
          <a:p>
            <a:pPr marL="571500" indent="-571500" algn="l">
              <a:buFont typeface="Wingdings" pitchFamily="2" charset="2"/>
              <a:buChar char="q"/>
            </a:pPr>
            <a:r>
              <a:rPr lang="en-US" dirty="0" smtClean="0"/>
              <a:t>  Decoding :-</a:t>
            </a:r>
            <a:endParaRPr lang="en-US" dirty="0"/>
          </a:p>
        </p:txBody>
      </p:sp>
      <p:sp>
        <p:nvSpPr>
          <p:cNvPr id="3" name="Content Placeholder 2"/>
          <p:cNvSpPr>
            <a:spLocks noGrp="1"/>
          </p:cNvSpPr>
          <p:nvPr>
            <p:ph sz="half" idx="1"/>
          </p:nvPr>
        </p:nvSpPr>
        <p:spPr>
          <a:xfrm>
            <a:off x="304800" y="2514600"/>
            <a:ext cx="4038600" cy="2362199"/>
          </a:xfrm>
          <a:solidFill>
            <a:srgbClr val="957DFB"/>
          </a:solidFill>
        </p:spPr>
        <p:txBody>
          <a:bodyPr>
            <a:normAutofit/>
          </a:bodyPr>
          <a:lstStyle/>
          <a:p>
            <a:pPr>
              <a:buFont typeface="Wingdings" pitchFamily="2" charset="2"/>
              <a:buChar char="Ø"/>
            </a:pPr>
            <a:r>
              <a:rPr lang="en-US" sz="3600" b="1" dirty="0" smtClean="0"/>
              <a:t>The process of interpretiation of the message is a called decoding.</a:t>
            </a:r>
            <a:endParaRPr lang="en-US" sz="3600" b="1" dirty="0"/>
          </a:p>
        </p:txBody>
      </p:sp>
      <p:pic>
        <p:nvPicPr>
          <p:cNvPr id="7170" name="Picture 2" descr="E:\NIRMAL 123\NIRMAL\AsaA.jpeg"/>
          <p:cNvPicPr>
            <a:picLocks noGrp="1" noChangeAspect="1" noChangeArrowheads="1"/>
          </p:cNvPicPr>
          <p:nvPr>
            <p:ph sz="half" idx="2"/>
          </p:nvPr>
        </p:nvPicPr>
        <p:blipFill>
          <a:blip r:embed="rId2"/>
          <a:srcRect/>
          <a:stretch>
            <a:fillRect/>
          </a:stretch>
        </p:blipFill>
        <p:spPr bwMode="auto">
          <a:xfrm>
            <a:off x="4648200" y="1524000"/>
            <a:ext cx="4495800" cy="4495800"/>
          </a:xfrm>
          <a:prstGeom prst="rect">
            <a:avLst/>
          </a:prstGeom>
          <a:noFill/>
        </p:spPr>
      </p:pic>
    </p:spTree>
    <p:extLst>
      <p:ext uri="{BB962C8B-B14F-4D97-AF65-F5344CB8AC3E}">
        <p14:creationId xmlns="" xmlns:p14="http://schemas.microsoft.com/office/powerpoint/2010/main" val="1209750418"/>
      </p:ext>
    </p:extLst>
  </p:cSld>
  <p:clrMapOvr>
    <a:masterClrMapping/>
  </p:clrMapOvr>
  <p:transition spd="slow" advTm="5000">
    <p:cover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724400" cy="1143000"/>
          </a:xfrm>
          <a:solidFill>
            <a:srgbClr val="CCFF99"/>
          </a:solidFill>
          <a:effectLst>
            <a:glow rad="228600">
              <a:schemeClr val="accent6">
                <a:satMod val="175000"/>
                <a:alpha val="40000"/>
              </a:schemeClr>
            </a:glow>
            <a:softEdge rad="317500"/>
          </a:effectLst>
          <a:scene3d>
            <a:camera prst="perspectiveBelow"/>
            <a:lightRig rig="threePt" dir="t"/>
          </a:scene3d>
        </p:spPr>
        <p:txBody>
          <a:bodyPr/>
          <a:lstStyle/>
          <a:p>
            <a:pPr marL="571500" indent="-571500" algn="l">
              <a:buFont typeface="Wingdings" pitchFamily="2" charset="2"/>
              <a:buChar char="q"/>
            </a:pPr>
            <a:r>
              <a:rPr lang="en-US" dirty="0" smtClean="0">
                <a:latin typeface="Algerian" pitchFamily="82" charset="0"/>
              </a:rPr>
              <a:t> Feed beck :-</a:t>
            </a:r>
            <a:endParaRPr lang="en-US" dirty="0">
              <a:latin typeface="Algerian" pitchFamily="82" charset="0"/>
            </a:endParaRPr>
          </a:p>
        </p:txBody>
      </p:sp>
      <p:sp>
        <p:nvSpPr>
          <p:cNvPr id="3" name="Content Placeholder 2"/>
          <p:cNvSpPr>
            <a:spLocks noGrp="1"/>
          </p:cNvSpPr>
          <p:nvPr>
            <p:ph sz="half" idx="1"/>
          </p:nvPr>
        </p:nvSpPr>
        <p:spPr>
          <a:solidFill>
            <a:srgbClr val="CC66FF"/>
          </a:solidFill>
        </p:spPr>
        <p:txBody>
          <a:bodyPr>
            <a:normAutofit/>
          </a:bodyPr>
          <a:lstStyle/>
          <a:p>
            <a:pPr>
              <a:buFont typeface="Wingdings" pitchFamily="2" charset="2"/>
              <a:buChar char="Ø"/>
            </a:pPr>
            <a:r>
              <a:rPr lang="en-US" b="1" dirty="0"/>
              <a:t> </a:t>
            </a:r>
            <a:r>
              <a:rPr lang="en-US" b="1" dirty="0" smtClean="0"/>
              <a:t>The response opr return message is called feed back .</a:t>
            </a:r>
          </a:p>
          <a:p>
            <a:pPr>
              <a:buFont typeface="Wingdings" pitchFamily="2" charset="2"/>
              <a:buChar char="Ø"/>
            </a:pPr>
            <a:r>
              <a:rPr lang="en-US" b="1" dirty="0" smtClean="0"/>
              <a:t>When the feed back is got by the sender., the cycle of communication is complete.</a:t>
            </a:r>
          </a:p>
          <a:p>
            <a:pPr>
              <a:buFont typeface="Wingdings" pitchFamily="2" charset="2"/>
              <a:buChar char="Ø"/>
            </a:pPr>
            <a:endParaRPr lang="en-US" b="1" dirty="0"/>
          </a:p>
        </p:txBody>
      </p:sp>
      <p:pic>
        <p:nvPicPr>
          <p:cNvPr id="3074" name="Picture 2" descr="E:\NIRMAL 123\NIRMAL\message\talk-icon_17-20110811172333-00021.png"/>
          <p:cNvPicPr>
            <a:picLocks noChangeAspect="1" noChangeArrowheads="1"/>
          </p:cNvPicPr>
          <p:nvPr/>
        </p:nvPicPr>
        <p:blipFill>
          <a:blip r:embed="rId2"/>
          <a:srcRect/>
          <a:stretch>
            <a:fillRect/>
          </a:stretch>
        </p:blipFill>
        <p:spPr bwMode="auto">
          <a:xfrm>
            <a:off x="5029200" y="1524000"/>
            <a:ext cx="3886200" cy="4216400"/>
          </a:xfrm>
          <a:prstGeom prst="rect">
            <a:avLst/>
          </a:prstGeom>
          <a:noFill/>
        </p:spPr>
      </p:pic>
    </p:spTree>
    <p:extLst>
      <p:ext uri="{BB962C8B-B14F-4D97-AF65-F5344CB8AC3E}">
        <p14:creationId xmlns="" xmlns:p14="http://schemas.microsoft.com/office/powerpoint/2010/main" val="578864342"/>
      </p:ext>
    </p:extLst>
  </p:cSld>
  <p:clrMapOvr>
    <a:masterClrMapping/>
  </p:clrMapOvr>
  <p:transition spd="slow" advTm="5000">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latin typeface="Arial Black" pitchFamily="34" charset="0"/>
              </a:rPr>
              <a:t>Components Of Non </a:t>
            </a:r>
            <a:r>
              <a:rPr lang="en-US" b="1" dirty="0" err="1" smtClean="0">
                <a:solidFill>
                  <a:srgbClr val="FF0000"/>
                </a:solidFill>
                <a:latin typeface="Arial Black" pitchFamily="34" charset="0"/>
              </a:rPr>
              <a:t>Varbal</a:t>
            </a:r>
            <a:r>
              <a:rPr lang="en-US" b="1" dirty="0" smtClean="0">
                <a:solidFill>
                  <a:srgbClr val="FF0000"/>
                </a:solidFill>
                <a:latin typeface="Arial Black" pitchFamily="34" charset="0"/>
              </a:rPr>
              <a:t> Communication</a:t>
            </a:r>
            <a:endParaRPr lang="en-US" dirty="0"/>
          </a:p>
        </p:txBody>
      </p:sp>
      <p:sp>
        <p:nvSpPr>
          <p:cNvPr id="3" name="Content Placeholder 2"/>
          <p:cNvSpPr>
            <a:spLocks noGrp="1"/>
          </p:cNvSpPr>
          <p:nvPr>
            <p:ph sz="half" idx="1"/>
          </p:nvPr>
        </p:nvSpPr>
        <p:spPr>
          <a:xfrm>
            <a:off x="2438400" y="1600200"/>
            <a:ext cx="4038600" cy="4525963"/>
          </a:xfrm>
        </p:spPr>
        <p:txBody>
          <a:bodyPr>
            <a:normAutofit/>
          </a:bodyPr>
          <a:lstStyle/>
          <a:p>
            <a:r>
              <a:rPr lang="en-US" sz="2800" b="1" dirty="0" smtClean="0">
                <a:latin typeface="Arial Black" pitchFamily="34" charset="0"/>
              </a:rPr>
              <a:t>Communication  has two major type :</a:t>
            </a:r>
          </a:p>
          <a:p>
            <a:r>
              <a:rPr lang="en-US" sz="2800" b="1" dirty="0" smtClean="0">
                <a:latin typeface="Arial Black" pitchFamily="34" charset="0"/>
              </a:rPr>
              <a:t>(1) verbal Communication </a:t>
            </a:r>
          </a:p>
          <a:p>
            <a:r>
              <a:rPr lang="en-US" sz="2800" b="1" dirty="0" smtClean="0">
                <a:latin typeface="Arial Black" pitchFamily="34" charset="0"/>
              </a:rPr>
              <a:t>(2)Non verbal Communication </a:t>
            </a:r>
          </a:p>
          <a:p>
            <a:endParaRPr lang="en-US" sz="2800" b="1" dirty="0" smtClean="0">
              <a:latin typeface="Arial Black" pitchFamily="34" charset="0"/>
            </a:endParaRP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81000"/>
            <a:ext cx="5029200" cy="960438"/>
          </a:xfrm>
          <a:ln w="76200">
            <a:solidFill>
              <a:schemeClr val="accent6"/>
            </a:solidFill>
          </a:ln>
        </p:spPr>
        <p:style>
          <a:lnRef idx="1">
            <a:schemeClr val="accent2"/>
          </a:lnRef>
          <a:fillRef idx="2">
            <a:schemeClr val="accent2"/>
          </a:fillRef>
          <a:effectRef idx="1">
            <a:schemeClr val="accent2"/>
          </a:effectRef>
          <a:fontRef idx="minor">
            <a:schemeClr val="dk1"/>
          </a:fontRef>
        </p:style>
        <p:txBody>
          <a:bodyPr/>
          <a:lstStyle/>
          <a:p>
            <a:pPr>
              <a:buFont typeface="Wingdings" pitchFamily="2" charset="2"/>
              <a:buChar char="v"/>
            </a:pPr>
            <a:r>
              <a:rPr lang="en-US" b="1" i="1" dirty="0" smtClean="0">
                <a:solidFill>
                  <a:srgbClr val="FF3399"/>
                </a:solidFill>
                <a:latin typeface="Century" pitchFamily="18" charset="0"/>
              </a:rPr>
              <a:t> Kinesics :-</a:t>
            </a:r>
            <a:endParaRPr lang="en-US" b="1" i="1" dirty="0">
              <a:solidFill>
                <a:srgbClr val="FF3399"/>
              </a:solidFill>
              <a:latin typeface="Century" pitchFamily="18" charset="0"/>
            </a:endParaRPr>
          </a:p>
        </p:txBody>
      </p:sp>
      <p:sp>
        <p:nvSpPr>
          <p:cNvPr id="3" name="Content Placeholder 2"/>
          <p:cNvSpPr>
            <a:spLocks noGrp="1"/>
          </p:cNvSpPr>
          <p:nvPr>
            <p:ph sz="half" idx="1"/>
          </p:nvPr>
        </p:nvSpPr>
        <p:spPr>
          <a:xfrm>
            <a:off x="304800" y="1828800"/>
            <a:ext cx="4724400" cy="4800600"/>
          </a:xfrm>
          <a:solidFill>
            <a:srgbClr val="FFFF00"/>
          </a:solidFill>
        </p:spPr>
        <p:txBody>
          <a:bodyPr>
            <a:noAutofit/>
          </a:bodyPr>
          <a:lstStyle/>
          <a:p>
            <a:r>
              <a:rPr lang="en-US" b="1" i="1" dirty="0" smtClean="0"/>
              <a:t>Kinesics is the name given to the study of the body’s physical movements , in other words it is the way the body communicates without words.</a:t>
            </a:r>
          </a:p>
          <a:p>
            <a:r>
              <a:rPr lang="en-US" b="1" i="1" dirty="0" smtClean="0"/>
              <a:t>Ex. :- Nodding your head , blinking your eyes , shrugging shoulder , waving the hands , smile etc.</a:t>
            </a:r>
            <a:endParaRPr lang="en-US" b="1" i="1" dirty="0"/>
          </a:p>
        </p:txBody>
      </p:sp>
      <p:pic>
        <p:nvPicPr>
          <p:cNvPr id="1028" name="Picture 4" descr="I:\recordings\Images\Kinesse\INDEX.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486400" y="1670488"/>
            <a:ext cx="3276600" cy="2454287"/>
          </a:xfrm>
          <a:prstGeom prst="rect">
            <a:avLst/>
          </a:prstGeom>
          <a:noFill/>
          <a:extLst>
            <a:ext uri="{909E8E84-426E-40DD-AFC4-6F175D3DCCD1}">
              <a14:hiddenFill xmlns="" xmlns:a14="http://schemas.microsoft.com/office/drawing/2010/main">
                <a:solidFill>
                  <a:srgbClr val="FFFFFF"/>
                </a:solidFill>
              </a14:hiddenFill>
            </a:ext>
          </a:extLst>
        </p:spPr>
      </p:pic>
      <p:pic>
        <p:nvPicPr>
          <p:cNvPr id="1029" name="Picture 5" descr="I:\recordings\Images\Kinesse\fcxvcvdfx.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6019800" y="4433455"/>
            <a:ext cx="2133600" cy="2143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advTm="5000">
    <p:strips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6400800" cy="1143000"/>
          </a:xfrm>
          <a:ln w="76200"/>
        </p:spPr>
        <p:style>
          <a:lnRef idx="1">
            <a:schemeClr val="accent3"/>
          </a:lnRef>
          <a:fillRef idx="2">
            <a:schemeClr val="accent3"/>
          </a:fillRef>
          <a:effectRef idx="1">
            <a:schemeClr val="accent3"/>
          </a:effectRef>
          <a:fontRef idx="minor">
            <a:schemeClr val="dk1"/>
          </a:fontRef>
        </p:style>
        <p:txBody>
          <a:bodyPr/>
          <a:lstStyle/>
          <a:p>
            <a:pPr>
              <a:buFont typeface="Wingdings" pitchFamily="2" charset="2"/>
              <a:buChar char="v"/>
            </a:pPr>
            <a:r>
              <a:rPr lang="en-US" b="1" i="1" dirty="0" smtClean="0">
                <a:solidFill>
                  <a:schemeClr val="accent6">
                    <a:lumMod val="75000"/>
                  </a:schemeClr>
                </a:solidFill>
                <a:latin typeface="Century Schoolbook" pitchFamily="18" charset="0"/>
              </a:rPr>
              <a:t>Paralinguistics :-</a:t>
            </a:r>
            <a:endParaRPr lang="en-US" b="1" i="1" dirty="0">
              <a:solidFill>
                <a:schemeClr val="accent6">
                  <a:lumMod val="75000"/>
                </a:schemeClr>
              </a:solidFill>
              <a:latin typeface="Century Schoolbook" pitchFamily="18" charset="0"/>
            </a:endParaRPr>
          </a:p>
        </p:txBody>
      </p:sp>
      <p:sp>
        <p:nvSpPr>
          <p:cNvPr id="3" name="Content Placeholder 2"/>
          <p:cNvSpPr>
            <a:spLocks noGrp="1"/>
          </p:cNvSpPr>
          <p:nvPr>
            <p:ph sz="half" idx="1"/>
          </p:nvPr>
        </p:nvSpPr>
        <p:spPr>
          <a:xfrm>
            <a:off x="457200" y="1828800"/>
            <a:ext cx="4038600" cy="4525963"/>
          </a:xfrm>
          <a:solidFill>
            <a:srgbClr val="CC66FF"/>
          </a:solidFill>
        </p:spPr>
        <p:txBody>
          <a:bodyPr/>
          <a:lstStyle/>
          <a:p>
            <a:r>
              <a:rPr lang="en-US" b="1" i="1" dirty="0" smtClean="0"/>
              <a:t>Paralinguistics deals with vocal qualities as volume , pitch , rate , pronunciation and intonation patterns.</a:t>
            </a:r>
          </a:p>
          <a:p>
            <a:r>
              <a:rPr lang="en-US" b="1" i="1" dirty="0" smtClean="0"/>
              <a:t> Therefore you may find it useful to understand the characteristics of voice.</a:t>
            </a:r>
            <a:endParaRPr lang="en-US" b="1" i="1" dirty="0"/>
          </a:p>
        </p:txBody>
      </p:sp>
      <p:pic>
        <p:nvPicPr>
          <p:cNvPr id="5" name="Picture 2" descr="I:\recordings\Images\Mix\DSFDS.jpeg"/>
          <p:cNvPicPr>
            <a:picLocks noGrp="1" noChangeAspect="1" noChangeArrowheads="1"/>
          </p:cNvPicPr>
          <p:nvPr>
            <p:ph sz="half" idx="2"/>
          </p:nvPr>
        </p:nvPicPr>
        <p:blipFill>
          <a:blip r:embed="rId2">
            <a:extLst>
              <a:ext uri="{28A0092B-C50C-407E-A947-70E740481C1C}">
                <a14:useLocalDpi xmlns="" xmlns:a14="http://schemas.microsoft.com/office/drawing/2010/main" val="0"/>
              </a:ext>
            </a:extLst>
          </a:blip>
          <a:srcRect/>
          <a:stretch>
            <a:fillRect/>
          </a:stretch>
        </p:blipFill>
        <p:spPr bwMode="auto">
          <a:xfrm rot="606237">
            <a:off x="5160040" y="2050432"/>
            <a:ext cx="3705225" cy="35052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advTm="5000">
    <p:strip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81000"/>
            <a:ext cx="5334000" cy="1143000"/>
          </a:xfrm>
          <a:ln w="76200"/>
        </p:spPr>
        <p:style>
          <a:lnRef idx="1">
            <a:schemeClr val="accent6"/>
          </a:lnRef>
          <a:fillRef idx="2">
            <a:schemeClr val="accent6"/>
          </a:fillRef>
          <a:effectRef idx="1">
            <a:schemeClr val="accent6"/>
          </a:effectRef>
          <a:fontRef idx="minor">
            <a:schemeClr val="dk1"/>
          </a:fontRef>
        </p:style>
        <p:txBody>
          <a:bodyPr/>
          <a:lstStyle/>
          <a:p>
            <a:pPr>
              <a:buFont typeface="Wingdings" pitchFamily="2" charset="2"/>
              <a:buChar char="v"/>
            </a:pPr>
            <a:r>
              <a:rPr lang="en-US" b="1" i="1" dirty="0" smtClean="0">
                <a:solidFill>
                  <a:srgbClr val="FF3399"/>
                </a:solidFill>
              </a:rPr>
              <a:t> Proxemics :-</a:t>
            </a:r>
            <a:endParaRPr lang="en-US" b="1" i="1" dirty="0">
              <a:solidFill>
                <a:srgbClr val="FF3399"/>
              </a:solidFill>
            </a:endParaRPr>
          </a:p>
        </p:txBody>
      </p:sp>
      <p:sp>
        <p:nvSpPr>
          <p:cNvPr id="3" name="Content Placeholder 2"/>
          <p:cNvSpPr>
            <a:spLocks noGrp="1"/>
          </p:cNvSpPr>
          <p:nvPr>
            <p:ph sz="half" idx="1"/>
          </p:nvPr>
        </p:nvSpPr>
        <p:spPr>
          <a:xfrm>
            <a:off x="457200" y="1905000"/>
            <a:ext cx="4038600" cy="4525963"/>
          </a:xfrm>
          <a:solidFill>
            <a:schemeClr val="accent5">
              <a:lumMod val="60000"/>
              <a:lumOff val="40000"/>
            </a:schemeClr>
          </a:solidFill>
        </p:spPr>
        <p:txBody>
          <a:bodyPr/>
          <a:lstStyle/>
          <a:p>
            <a:r>
              <a:rPr lang="en-US" b="1" i="1" dirty="0" smtClean="0"/>
              <a:t>Proxemics word is derived from ‘proximity’ which means nearness and proxemics means distance.</a:t>
            </a:r>
          </a:p>
          <a:p>
            <a:r>
              <a:rPr lang="en-US" b="1" i="1" dirty="0" smtClean="0"/>
              <a:t>Edward T. Hall divide space into four distinct zones.</a:t>
            </a:r>
            <a:endParaRPr lang="en-US" b="1" i="1" dirty="0"/>
          </a:p>
        </p:txBody>
      </p:sp>
      <p:pic>
        <p:nvPicPr>
          <p:cNvPr id="4100" name="Picture 4" descr="I:\recordings\Images\Mix\KPK.jpeg"/>
          <p:cNvPicPr>
            <a:picLocks noGrp="1" noChangeAspect="1" noChangeArrowheads="1"/>
          </p:cNvPicPr>
          <p:nvPr>
            <p:ph sz="half" idx="2"/>
          </p:nvPr>
        </p:nvPicPr>
        <p:blipFill>
          <a:blip r:embed="rId2">
            <a:extLst>
              <a:ext uri="{28A0092B-C50C-407E-A947-70E740481C1C}">
                <a14:useLocalDpi xmlns="" xmlns:a14="http://schemas.microsoft.com/office/drawing/2010/main" val="0"/>
              </a:ext>
            </a:extLst>
          </a:blip>
          <a:srcRect/>
          <a:stretch>
            <a:fillRect/>
          </a:stretch>
        </p:blipFill>
        <p:spPr bwMode="auto">
          <a:xfrm>
            <a:off x="4724400" y="1905000"/>
            <a:ext cx="4291013" cy="4419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334953055"/>
      </p:ext>
    </p:extLst>
  </p:cSld>
  <p:clrMapOvr>
    <a:masterClrMapping/>
  </p:clrMapOvr>
  <p:transition advTm="5000">
    <p:strips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recordings\Images\Intimate distance\xcvszxvcx.png"/>
          <p:cNvPicPr>
            <a:picLocks noGrp="1" noChangeAspect="1" noChangeArrowheads="1"/>
          </p:cNvPicPr>
          <p:nvPr>
            <p:ph sz="half" idx="1"/>
          </p:nvPr>
        </p:nvPicPr>
        <p:blipFill>
          <a:blip r:embed="rId2">
            <a:extLst>
              <a:ext uri="{28A0092B-C50C-407E-A947-70E740481C1C}">
                <a14:useLocalDpi xmlns="" xmlns:a14="http://schemas.microsoft.com/office/drawing/2010/main" val="0"/>
              </a:ext>
            </a:extLst>
          </a:blip>
          <a:srcRect/>
          <a:stretch>
            <a:fillRect/>
          </a:stretch>
        </p:blipFill>
        <p:spPr bwMode="auto">
          <a:xfrm>
            <a:off x="304800" y="381000"/>
            <a:ext cx="8587528" cy="6324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60178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4267200" cy="1143000"/>
          </a:xfrm>
        </p:spPr>
        <p:txBody>
          <a:bodyPr/>
          <a:lstStyle/>
          <a:p>
            <a:pPr algn="l">
              <a:buBlip>
                <a:blip r:embed="rId2"/>
              </a:buBlip>
            </a:pPr>
            <a:r>
              <a:rPr lang="en-US" b="1" dirty="0" smtClean="0">
                <a:solidFill>
                  <a:srgbClr val="FF3399"/>
                </a:solidFill>
                <a:latin typeface="Algerian" pitchFamily="82" charset="0"/>
              </a:rPr>
              <a:t>  </a:t>
            </a:r>
            <a:r>
              <a:rPr lang="en-US" b="1" u="sng" dirty="0" smtClean="0">
                <a:solidFill>
                  <a:srgbClr val="FF3399"/>
                </a:solidFill>
                <a:latin typeface="Algerian" pitchFamily="82" charset="0"/>
              </a:rPr>
              <a:t>Content</a:t>
            </a:r>
            <a:r>
              <a:rPr lang="en-US" b="1" dirty="0" smtClean="0">
                <a:solidFill>
                  <a:srgbClr val="FF3399"/>
                </a:solidFill>
                <a:latin typeface="Algerian" pitchFamily="82" charset="0"/>
              </a:rPr>
              <a:t>  :-</a:t>
            </a:r>
            <a:endParaRPr lang="en-US" dirty="0">
              <a:solidFill>
                <a:srgbClr val="FF3399"/>
              </a:solidFill>
              <a:latin typeface="Algerian" pitchFamily="82" charset="0"/>
            </a:endParaRPr>
          </a:p>
        </p:txBody>
      </p:sp>
      <p:sp>
        <p:nvSpPr>
          <p:cNvPr id="3" name="Content Placeholder 2"/>
          <p:cNvSpPr>
            <a:spLocks noGrp="1"/>
          </p:cNvSpPr>
          <p:nvPr>
            <p:ph sz="half" idx="1"/>
          </p:nvPr>
        </p:nvSpPr>
        <p:spPr>
          <a:xfrm>
            <a:off x="457200" y="2133600"/>
            <a:ext cx="4800600" cy="4038599"/>
          </a:xfrm>
          <a:solidFill>
            <a:srgbClr val="FFFF00"/>
          </a:solidFill>
        </p:spPr>
        <p:txBody>
          <a:bodyPr>
            <a:noAutofit/>
          </a:bodyPr>
          <a:lstStyle/>
          <a:p>
            <a:pPr>
              <a:buSzPct val="100000"/>
              <a:buBlip>
                <a:blip r:embed="rId3"/>
              </a:buBlip>
            </a:pPr>
            <a:r>
              <a:rPr lang="en-US" sz="3200" b="1" i="1" dirty="0" smtClean="0">
                <a:solidFill>
                  <a:srgbClr val="CC66FF"/>
                </a:solidFill>
              </a:rPr>
              <a:t> Definition and Process of Communication</a:t>
            </a:r>
          </a:p>
          <a:p>
            <a:pPr>
              <a:buSzPct val="100000"/>
              <a:buBlip>
                <a:blip r:embed="rId3"/>
              </a:buBlip>
            </a:pPr>
            <a:r>
              <a:rPr lang="en-US" sz="3200" b="1" i="1" dirty="0" smtClean="0">
                <a:solidFill>
                  <a:srgbClr val="CC66FF"/>
                </a:solidFill>
              </a:rPr>
              <a:t> Kinesics</a:t>
            </a:r>
          </a:p>
          <a:p>
            <a:pPr>
              <a:buSzPct val="100000"/>
              <a:buBlip>
                <a:blip r:embed="rId3"/>
              </a:buBlip>
            </a:pPr>
            <a:r>
              <a:rPr lang="en-US" sz="3200" b="1" i="1" dirty="0" smtClean="0">
                <a:solidFill>
                  <a:srgbClr val="CC66FF"/>
                </a:solidFill>
              </a:rPr>
              <a:t> Paralinguistics</a:t>
            </a:r>
          </a:p>
          <a:p>
            <a:pPr>
              <a:buSzPct val="100000"/>
              <a:buBlip>
                <a:blip r:embed="rId3"/>
              </a:buBlip>
            </a:pPr>
            <a:r>
              <a:rPr lang="en-US" sz="3200" b="1" i="1" dirty="0" smtClean="0">
                <a:solidFill>
                  <a:srgbClr val="CC66FF"/>
                </a:solidFill>
              </a:rPr>
              <a:t> Proxemics</a:t>
            </a:r>
          </a:p>
          <a:p>
            <a:pPr>
              <a:buSzPct val="100000"/>
              <a:buBlip>
                <a:blip r:embed="rId3"/>
              </a:buBlip>
            </a:pPr>
            <a:r>
              <a:rPr lang="en-US" sz="3200" b="1" i="1" dirty="0" smtClean="0">
                <a:solidFill>
                  <a:srgbClr val="CC66FF"/>
                </a:solidFill>
              </a:rPr>
              <a:t> Chronemics               </a:t>
            </a:r>
          </a:p>
          <a:p>
            <a:pPr>
              <a:buSzPct val="100000"/>
              <a:buBlip>
                <a:blip r:embed="rId3"/>
              </a:buBlip>
            </a:pPr>
            <a:endParaRPr lang="en-US" sz="3200" b="1" dirty="0">
              <a:solidFill>
                <a:srgbClr val="CC66FF"/>
              </a:solidFill>
            </a:endParaRPr>
          </a:p>
        </p:txBody>
      </p:sp>
      <p:pic>
        <p:nvPicPr>
          <p:cNvPr id="5" name="Content Placeholder 3" descr="comunication-skill.jpg"/>
          <p:cNvPicPr>
            <a:picLocks noChangeAspect="1"/>
          </p:cNvPicPr>
          <p:nvPr/>
        </p:nvPicPr>
        <p:blipFill>
          <a:blip r:embed="rId4" cstate="print"/>
          <a:stretch>
            <a:fillRect/>
          </a:stretch>
        </p:blipFill>
        <p:spPr>
          <a:xfrm>
            <a:off x="5334000" y="0"/>
            <a:ext cx="3809999" cy="2743199"/>
          </a:xfrm>
          <a:prstGeom prst="rect">
            <a:avLst/>
          </a:prstGeom>
        </p:spPr>
      </p:pic>
      <p:pic>
        <p:nvPicPr>
          <p:cNvPr id="6" name="Picture 2" descr="I:\recordings\Images\Mix\GHFRH.jpeg"/>
          <p:cNvPicPr>
            <a:picLocks noChangeAspect="1" noChangeArrowheads="1"/>
          </p:cNvPicPr>
          <p:nvPr/>
        </p:nvPicPr>
        <p:blipFill>
          <a:blip r:embed="rId5">
            <a:duotone>
              <a:schemeClr val="accent4">
                <a:shade val="45000"/>
                <a:satMod val="135000"/>
              </a:schemeClr>
              <a:prstClr val="white"/>
            </a:duotone>
            <a:extLst>
              <a:ext uri="{BEBA8EAE-BF5A-486C-A8C5-ECC9F3942E4B}">
                <a14:imgProps xmlns="" xmlns:a14="http://schemas.microsoft.com/office/drawing/2010/main">
                  <a14:imgLayer r:embed="rId6">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5943600" y="3657600"/>
            <a:ext cx="2819400" cy="2909455"/>
          </a:xfrm>
          <a:prstGeom prst="rect">
            <a:avLst/>
          </a:prstGeom>
          <a:noFill/>
          <a:effectLst>
            <a:outerShdw blurRad="50800" dist="38100" dir="8100000" algn="tr"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Tree>
  </p:cSld>
  <p:clrMapOvr>
    <a:masterClrMapping/>
  </p:clrMapOvr>
  <p:transition spd="slow" advClick="0" advTm="5000">
    <p:pull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
            <a:ext cx="5486400" cy="1143000"/>
          </a:xfrm>
          <a:solidFill>
            <a:srgbClr val="FFFF00"/>
          </a:solidFill>
          <a:ln w="76200">
            <a:solidFill>
              <a:srgbClr val="957DFB"/>
            </a:solidFill>
          </a:ln>
          <a:effectLst>
            <a:glow rad="228600">
              <a:schemeClr val="accent6">
                <a:satMod val="175000"/>
                <a:alpha val="40000"/>
              </a:schemeClr>
            </a:glow>
          </a:effectLst>
        </p:spPr>
        <p:style>
          <a:lnRef idx="2">
            <a:schemeClr val="accent4"/>
          </a:lnRef>
          <a:fillRef idx="1">
            <a:schemeClr val="lt1"/>
          </a:fillRef>
          <a:effectRef idx="0">
            <a:schemeClr val="accent4"/>
          </a:effectRef>
          <a:fontRef idx="minor">
            <a:schemeClr val="dk1"/>
          </a:fontRef>
        </p:style>
        <p:txBody>
          <a:bodyPr>
            <a:normAutofit fontScale="90000"/>
          </a:bodyPr>
          <a:lstStyle/>
          <a:p>
            <a:pPr marL="1341882" indent="-857250"/>
            <a:r>
              <a:rPr lang="en-US" b="1" dirty="0" smtClean="0">
                <a:solidFill>
                  <a:srgbClr val="FF3399"/>
                </a:solidFill>
              </a:rPr>
              <a:t>(1) </a:t>
            </a:r>
            <a:r>
              <a:rPr lang="en-US" b="1" i="1" dirty="0" smtClean="0">
                <a:solidFill>
                  <a:srgbClr val="FF3399"/>
                </a:solidFill>
              </a:rPr>
              <a:t>Intimate distance :-</a:t>
            </a:r>
            <a:endParaRPr lang="en-US" b="1" i="1" dirty="0">
              <a:solidFill>
                <a:srgbClr val="FF3399"/>
              </a:solidFill>
            </a:endParaRPr>
          </a:p>
        </p:txBody>
      </p:sp>
      <p:sp>
        <p:nvSpPr>
          <p:cNvPr id="3" name="Content Placeholder 2"/>
          <p:cNvSpPr>
            <a:spLocks noGrp="1"/>
          </p:cNvSpPr>
          <p:nvPr>
            <p:ph sz="half" idx="1"/>
          </p:nvPr>
        </p:nvSpPr>
        <p:spPr>
          <a:xfrm>
            <a:off x="990600" y="2133600"/>
            <a:ext cx="7010400" cy="4144963"/>
          </a:xfrm>
          <a:solidFill>
            <a:srgbClr val="FF3399"/>
          </a:solidFill>
        </p:spPr>
        <p:style>
          <a:lnRef idx="0">
            <a:schemeClr val="accent3"/>
          </a:lnRef>
          <a:fillRef idx="3">
            <a:schemeClr val="accent3"/>
          </a:fillRef>
          <a:effectRef idx="3">
            <a:schemeClr val="accent3"/>
          </a:effectRef>
          <a:fontRef idx="minor">
            <a:schemeClr val="lt1"/>
          </a:fontRef>
        </p:style>
        <p:txBody>
          <a:bodyPr>
            <a:normAutofit/>
          </a:bodyPr>
          <a:lstStyle/>
          <a:p>
            <a:r>
              <a:rPr lang="en-US" sz="3600" b="1" i="1" dirty="0" smtClean="0"/>
              <a:t>This zone starts with personal touch and extends just 18 inches (1.5 feet).</a:t>
            </a:r>
          </a:p>
          <a:p>
            <a:r>
              <a:rPr lang="en-US" sz="3600" b="1" i="1" dirty="0" smtClean="0"/>
              <a:t>Ex. :- member of family , relatives , husband and wife , lovers and parents under this zone.</a:t>
            </a:r>
            <a:endParaRPr lang="en-US" sz="3600" b="1" i="1" dirty="0"/>
          </a:p>
        </p:txBody>
      </p:sp>
    </p:spTree>
  </p:cSld>
  <p:clrMapOvr>
    <a:masterClrMapping/>
  </p:clrMapOvr>
  <p:transition advTm="5000">
    <p:wheel spokes="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33400"/>
            <a:ext cx="5638800" cy="1143000"/>
          </a:xfrm>
          <a:solidFill>
            <a:srgbClr val="FFFC1C"/>
          </a:solidFill>
          <a:ln w="76200">
            <a:solidFill>
              <a:srgbClr val="F573E2"/>
            </a:solidFill>
          </a:ln>
          <a:effectLst>
            <a:glow rad="241300">
              <a:srgbClr val="7030A0">
                <a:alpha val="35000"/>
              </a:srgbClr>
            </a:glow>
          </a:effectLst>
        </p:spPr>
        <p:style>
          <a:lnRef idx="2">
            <a:schemeClr val="accent3"/>
          </a:lnRef>
          <a:fillRef idx="1">
            <a:schemeClr val="lt1"/>
          </a:fillRef>
          <a:effectRef idx="0">
            <a:schemeClr val="accent3"/>
          </a:effectRef>
          <a:fontRef idx="minor">
            <a:schemeClr val="dk1"/>
          </a:fontRef>
        </p:style>
        <p:txBody>
          <a:bodyPr>
            <a:normAutofit fontScale="90000"/>
          </a:bodyPr>
          <a:lstStyle/>
          <a:p>
            <a:pPr marL="1227582" indent="-742950"/>
            <a:r>
              <a:rPr lang="en-US" b="1" dirty="0" smtClean="0">
                <a:solidFill>
                  <a:schemeClr val="accent1">
                    <a:lumMod val="75000"/>
                  </a:schemeClr>
                </a:solidFill>
              </a:rPr>
              <a:t>(2)  </a:t>
            </a:r>
            <a:r>
              <a:rPr lang="en-US" b="1" i="1" dirty="0" smtClean="0">
                <a:solidFill>
                  <a:schemeClr val="accent1">
                    <a:lumMod val="75000"/>
                  </a:schemeClr>
                </a:solidFill>
              </a:rPr>
              <a:t>Personal distance :-</a:t>
            </a:r>
            <a:endParaRPr lang="en-US" b="1" i="1" dirty="0">
              <a:solidFill>
                <a:schemeClr val="accent1">
                  <a:lumMod val="75000"/>
                </a:schemeClr>
              </a:solidFill>
            </a:endParaRPr>
          </a:p>
        </p:txBody>
      </p:sp>
      <p:sp>
        <p:nvSpPr>
          <p:cNvPr id="3" name="Content Placeholder 2"/>
          <p:cNvSpPr>
            <a:spLocks noGrp="1"/>
          </p:cNvSpPr>
          <p:nvPr>
            <p:ph sz="half" idx="1"/>
          </p:nvPr>
        </p:nvSpPr>
        <p:spPr>
          <a:xfrm>
            <a:off x="457200" y="2514600"/>
            <a:ext cx="4038600" cy="3352800"/>
          </a:xfrm>
          <a:solidFill>
            <a:srgbClr val="66FF33"/>
          </a:solidFill>
        </p:spPr>
        <p:txBody>
          <a:bodyPr/>
          <a:lstStyle/>
          <a:p>
            <a:r>
              <a:rPr lang="en-US" b="1" i="1" dirty="0" smtClean="0"/>
              <a:t>This zone extends 18 inches to 4 feet.</a:t>
            </a:r>
          </a:p>
          <a:p>
            <a:r>
              <a:rPr lang="en-US" b="1" i="1" dirty="0" smtClean="0"/>
              <a:t>Ex. :- your close friends , colligus , peers.</a:t>
            </a:r>
            <a:endParaRPr lang="en-US" b="1" i="1" dirty="0"/>
          </a:p>
        </p:txBody>
      </p:sp>
      <p:pic>
        <p:nvPicPr>
          <p:cNvPr id="6146" name="Picture 2" descr="I:\recordings\Images\Intimate distance\FGHHJGJ.JPG"/>
          <p:cNvPicPr>
            <a:picLocks noGrp="1" noChangeAspect="1" noChangeArrowheads="1"/>
          </p:cNvPicPr>
          <p:nvPr>
            <p:ph sz="half" idx="2"/>
          </p:nvPr>
        </p:nvPicPr>
        <p:blipFill>
          <a:blip r:embed="rId2">
            <a:extLst>
              <a:ext uri="{BEBA8EAE-BF5A-486C-A8C5-ECC9F3942E4B}">
                <a14:imgProps xmlns="" xmlns:a14="http://schemas.microsoft.com/office/drawing/2010/main">
                  <a14:imgLayer r:embed="rId3">
                    <a14:imgEffect>
                      <a14:brightnessContrast bright="-20000" contrast="40000"/>
                    </a14:imgEffect>
                  </a14:imgLayer>
                </a14:imgProps>
              </a:ext>
              <a:ext uri="{28A0092B-C50C-407E-A947-70E740481C1C}">
                <a14:useLocalDpi xmlns="" xmlns:a14="http://schemas.microsoft.com/office/drawing/2010/main" val="0"/>
              </a:ext>
            </a:extLst>
          </a:blip>
          <a:srcRect/>
          <a:stretch>
            <a:fillRect/>
          </a:stretch>
        </p:blipFill>
        <p:spPr bwMode="auto">
          <a:xfrm>
            <a:off x="5410200" y="2514600"/>
            <a:ext cx="3301676" cy="3276600"/>
          </a:xfrm>
          <a:prstGeom prst="rect">
            <a:avLst/>
          </a:prstGeom>
          <a:noFill/>
          <a:ln>
            <a:solidFill>
              <a:srgbClr val="00FF00"/>
            </a:solid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09E8E84-426E-40DD-AFC4-6F175D3DCCD1}">
              <a14:hiddenFill xmlns="" xmlns:a14="http://schemas.microsoft.com/office/drawing/2010/main">
                <a:solidFill>
                  <a:srgbClr val="FFFFFF"/>
                </a:solidFill>
              </a14:hiddenFill>
            </a:ext>
          </a:extLst>
        </p:spPr>
      </p:pic>
    </p:spTree>
  </p:cSld>
  <p:clrMapOvr>
    <a:masterClrMapping/>
  </p:clrMapOvr>
  <p:transition advTm="5000">
    <p:wheel spokes="2"/>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81000"/>
            <a:ext cx="4876800" cy="1143000"/>
          </a:xfrm>
          <a:solidFill>
            <a:srgbClr val="FFFF00"/>
          </a:solidFill>
          <a:ln w="76200"/>
        </p:spPr>
        <p:style>
          <a:lnRef idx="2">
            <a:schemeClr val="accent6"/>
          </a:lnRef>
          <a:fillRef idx="1">
            <a:schemeClr val="lt1"/>
          </a:fillRef>
          <a:effectRef idx="0">
            <a:schemeClr val="accent6"/>
          </a:effectRef>
          <a:fontRef idx="minor">
            <a:schemeClr val="dk1"/>
          </a:fontRef>
        </p:style>
        <p:txBody>
          <a:bodyPr>
            <a:normAutofit fontScale="90000"/>
          </a:bodyPr>
          <a:lstStyle/>
          <a:p>
            <a:r>
              <a:rPr lang="en-US" b="1" dirty="0">
                <a:solidFill>
                  <a:schemeClr val="accent1">
                    <a:lumMod val="75000"/>
                  </a:schemeClr>
                </a:solidFill>
              </a:rPr>
              <a:t>(3)  </a:t>
            </a:r>
            <a:r>
              <a:rPr lang="en-US" b="1" i="1" dirty="0" smtClean="0">
                <a:solidFill>
                  <a:schemeClr val="accent1">
                    <a:lumMod val="75000"/>
                  </a:schemeClr>
                </a:solidFill>
              </a:rPr>
              <a:t>Social distance :-</a:t>
            </a:r>
            <a:endParaRPr lang="en-US" b="1" i="1" dirty="0">
              <a:solidFill>
                <a:schemeClr val="accent1">
                  <a:lumMod val="75000"/>
                </a:schemeClr>
              </a:solidFill>
            </a:endParaRPr>
          </a:p>
        </p:txBody>
      </p:sp>
      <p:sp>
        <p:nvSpPr>
          <p:cNvPr id="3" name="Content Placeholder 2"/>
          <p:cNvSpPr>
            <a:spLocks noGrp="1"/>
          </p:cNvSpPr>
          <p:nvPr>
            <p:ph sz="half" idx="1"/>
          </p:nvPr>
        </p:nvSpPr>
        <p:spPr>
          <a:xfrm>
            <a:off x="457200" y="2103437"/>
            <a:ext cx="8001000" cy="2392363"/>
          </a:xfrm>
          <a:solidFill>
            <a:srgbClr val="00B0F0"/>
          </a:solidFill>
        </p:spPr>
        <p:txBody>
          <a:bodyPr>
            <a:normAutofit/>
          </a:bodyPr>
          <a:lstStyle/>
          <a:p>
            <a:r>
              <a:rPr lang="en-US" sz="3600" b="1" i="1" dirty="0" smtClean="0"/>
              <a:t>This zone extends 4 feet to 12 feet.</a:t>
            </a:r>
          </a:p>
          <a:p>
            <a:r>
              <a:rPr lang="en-US" sz="3600" b="1" i="1" dirty="0" smtClean="0"/>
              <a:t>In this zone relationships are more official.</a:t>
            </a:r>
          </a:p>
          <a:p>
            <a:pPr>
              <a:buNone/>
            </a:pPr>
            <a:endParaRPr lang="en-US" sz="3600" b="1" i="1" dirty="0"/>
          </a:p>
        </p:txBody>
      </p:sp>
    </p:spTree>
  </p:cSld>
  <p:clrMapOvr>
    <a:masterClrMapping/>
  </p:clrMapOvr>
  <p:transition advTm="5000">
    <p:wheel spokes="3"/>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533400"/>
            <a:ext cx="5562600" cy="1143000"/>
          </a:xfrm>
          <a:solidFill>
            <a:srgbClr val="FFFF00"/>
          </a:solidFill>
          <a:ln w="57150">
            <a:solidFill>
              <a:schemeClr val="accent6"/>
            </a:solidFill>
          </a:ln>
        </p:spPr>
        <p:txBody>
          <a:bodyPr/>
          <a:lstStyle/>
          <a:p>
            <a:r>
              <a:rPr lang="en-US" b="1" i="1" dirty="0" smtClean="0">
                <a:solidFill>
                  <a:srgbClr val="FF0000"/>
                </a:solidFill>
              </a:rPr>
              <a:t>(4)  Public distance :-</a:t>
            </a:r>
            <a:endParaRPr lang="en-US" b="1" i="1" dirty="0">
              <a:solidFill>
                <a:srgbClr val="FF0000"/>
              </a:solidFill>
            </a:endParaRPr>
          </a:p>
        </p:txBody>
      </p:sp>
      <p:sp>
        <p:nvSpPr>
          <p:cNvPr id="3" name="Content Placeholder 2"/>
          <p:cNvSpPr>
            <a:spLocks noGrp="1"/>
          </p:cNvSpPr>
          <p:nvPr>
            <p:ph sz="half" idx="1"/>
          </p:nvPr>
        </p:nvSpPr>
        <p:spPr>
          <a:xfrm>
            <a:off x="533400" y="2286000"/>
            <a:ext cx="8153400" cy="2895600"/>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r>
              <a:rPr lang="en-US" sz="3200" b="1" i="1" dirty="0" smtClean="0"/>
              <a:t>This zone starts from 12 feet to 30 feet or to the range of eye sight.</a:t>
            </a:r>
          </a:p>
          <a:p>
            <a:r>
              <a:rPr lang="en-US" sz="3200" b="1" i="1" dirty="0" smtClean="0"/>
              <a:t>Ex. :- the prime minister of a country have to maintain this distance or security reasons.</a:t>
            </a:r>
            <a:endParaRPr lang="en-US" sz="3200" b="1" i="1" dirty="0"/>
          </a:p>
        </p:txBody>
      </p:sp>
    </p:spTree>
    <p:extLst>
      <p:ext uri="{BB962C8B-B14F-4D97-AF65-F5344CB8AC3E}">
        <p14:creationId xmlns="" xmlns:p14="http://schemas.microsoft.com/office/powerpoint/2010/main" val="3334897393"/>
      </p:ext>
    </p:extLst>
  </p:cSld>
  <p:clrMapOvr>
    <a:masterClrMapping/>
  </p:clrMapOvr>
  <p:transition advTm="7000">
    <p:whee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buFont typeface="Wingdings" pitchFamily="2" charset="2"/>
              <a:buChar char="v"/>
            </a:pPr>
            <a:r>
              <a:rPr lang="en-US" b="1" i="1" u="sng" dirty="0" smtClean="0">
                <a:solidFill>
                  <a:schemeClr val="accent1">
                    <a:lumMod val="75000"/>
                  </a:schemeClr>
                </a:solidFill>
                <a:latin typeface="Century Schoolbook" pitchFamily="18" charset="0"/>
              </a:rPr>
              <a:t> Chronemics :-</a:t>
            </a:r>
            <a:endParaRPr lang="en-US" b="1" i="1" u="sng" dirty="0">
              <a:solidFill>
                <a:schemeClr val="accent1">
                  <a:lumMod val="75000"/>
                </a:schemeClr>
              </a:solidFill>
              <a:latin typeface="Century Schoolbook" pitchFamily="18" charset="0"/>
            </a:endParaRPr>
          </a:p>
        </p:txBody>
      </p:sp>
      <p:sp>
        <p:nvSpPr>
          <p:cNvPr id="3" name="Content Placeholder 2"/>
          <p:cNvSpPr>
            <a:spLocks noGrp="1"/>
          </p:cNvSpPr>
          <p:nvPr>
            <p:ph sz="half" idx="1"/>
          </p:nvPr>
        </p:nvSpPr>
        <p:spPr>
          <a:xfrm>
            <a:off x="457200" y="1798637"/>
            <a:ext cx="4038600" cy="4525963"/>
          </a:xfrm>
          <a:solidFill>
            <a:srgbClr val="F573E2"/>
          </a:solidFill>
        </p:spPr>
        <p:txBody>
          <a:bodyPr>
            <a:normAutofit lnSpcReduction="10000"/>
          </a:bodyPr>
          <a:lstStyle/>
          <a:p>
            <a:r>
              <a:rPr lang="en-US" b="1" i="1" dirty="0" smtClean="0"/>
              <a:t>Chronemics is related to our use of time.</a:t>
            </a:r>
          </a:p>
          <a:p>
            <a:r>
              <a:rPr lang="en-US" b="1" i="1" dirty="0" smtClean="0"/>
              <a:t>Silence play a significant role in communication.</a:t>
            </a:r>
          </a:p>
          <a:p>
            <a:r>
              <a:rPr lang="en-US" b="1" i="1" dirty="0" smtClean="0"/>
              <a:t>Silence is considered as a language of many emotions , how do you communicate with others.</a:t>
            </a:r>
            <a:endParaRPr lang="en-US" b="1" i="1" dirty="0"/>
          </a:p>
        </p:txBody>
      </p:sp>
      <p:pic>
        <p:nvPicPr>
          <p:cNvPr id="5" name="Picture 3" descr="I:\recordings\Images\Mix\FGDFGHH.jpeg"/>
          <p:cNvPicPr>
            <a:picLocks noGrp="1" noChangeAspect="1" noChangeArrowheads="1"/>
          </p:cNvPicPr>
          <p:nvPr>
            <p:ph sz="half" idx="2"/>
          </p:nvPr>
        </p:nvPicPr>
        <p:blipFill>
          <a:blip r:embed="rId2">
            <a:extLst>
              <a:ext uri="{28A0092B-C50C-407E-A947-70E740481C1C}">
                <a14:useLocalDpi xmlns="" xmlns:a14="http://schemas.microsoft.com/office/drawing/2010/main" val="0"/>
              </a:ext>
            </a:extLst>
          </a:blip>
          <a:srcRect/>
          <a:stretch>
            <a:fillRect/>
          </a:stretch>
        </p:blipFill>
        <p:spPr bwMode="auto">
          <a:xfrm rot="10800000">
            <a:off x="4988832" y="2421814"/>
            <a:ext cx="3886199" cy="32004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advTm="5000">
    <p:strips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sz="half" idx="1"/>
          </p:nvPr>
        </p:nvPicPr>
        <p:blipFill>
          <a:blip r:embed="rId2" cstate="print">
            <a:extLst>
              <a:ext uri="{28A0092B-C50C-407E-A947-70E740481C1C}">
                <a14:useLocalDpi xmlns="" xmlns:a14="http://schemas.microsoft.com/office/drawing/2010/main" val="0"/>
              </a:ext>
            </a:extLst>
          </a:blip>
          <a:stretch>
            <a:fillRect/>
          </a:stretch>
        </p:blipFill>
        <p:spPr>
          <a:xfrm>
            <a:off x="152400" y="228600"/>
            <a:ext cx="8839200" cy="6400800"/>
          </a:xfrm>
        </p:spPr>
      </p:pic>
    </p:spTree>
    <p:extLst>
      <p:ext uri="{BB962C8B-B14F-4D97-AF65-F5344CB8AC3E}">
        <p14:creationId xmlns="" xmlns:p14="http://schemas.microsoft.com/office/powerpoint/2010/main" val="2243865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a:ln w="57150">
            <a:solidFill>
              <a:srgbClr val="FFFF00"/>
            </a:solidFill>
          </a:ln>
          <a:effectLst>
            <a:glow rad="228600">
              <a:schemeClr val="accent3">
                <a:satMod val="175000"/>
                <a:alpha val="40000"/>
              </a:schemeClr>
            </a:glow>
            <a:outerShdw blurRad="107950" dist="12700" dir="5400000" algn="ctr">
              <a:srgbClr val="000000"/>
            </a:outerShdw>
            <a:softEdge rad="12700"/>
          </a:effectLst>
          <a:scene3d>
            <a:camera prst="perspectiveBelow"/>
            <a:lightRig rig="soft" dir="t">
              <a:rot lat="0" lon="0" rev="0"/>
            </a:lightRig>
          </a:scene3d>
          <a:sp3d contourW="44450" prstMaterial="matte">
            <a:bevelT w="63500" h="63500" prst="artDeco"/>
            <a:contourClr>
              <a:srgbClr val="FFFFFF"/>
            </a:contourClr>
          </a:sp3d>
        </p:spPr>
        <p:txBody>
          <a:bodyPr>
            <a:normAutofit fontScale="90000"/>
          </a:bodyPr>
          <a:lstStyle/>
          <a:p>
            <a:pPr>
              <a:buFont typeface="Wingdings" pitchFamily="2" charset="2"/>
              <a:buChar char="q"/>
            </a:pPr>
            <a:r>
              <a:rPr lang="en-US" dirty="0" smtClean="0">
                <a:latin typeface="Algerian" pitchFamily="82" charset="0"/>
              </a:rPr>
              <a:t>  What is a Communication ?</a:t>
            </a:r>
            <a:endParaRPr lang="en-US" dirty="0">
              <a:latin typeface="Algerian" pitchFamily="82" charset="0"/>
            </a:endParaRPr>
          </a:p>
        </p:txBody>
      </p:sp>
      <p:sp>
        <p:nvSpPr>
          <p:cNvPr id="8" name="Rectangle 2"/>
          <p:cNvSpPr txBox="1">
            <a:spLocks noChangeArrowheads="1"/>
          </p:cNvSpPr>
          <p:nvPr/>
        </p:nvSpPr>
        <p:spPr>
          <a:xfrm>
            <a:off x="304800" y="1600200"/>
            <a:ext cx="4419600" cy="5105400"/>
          </a:xfrm>
          <a:prstGeom prst="rect">
            <a:avLst/>
          </a:prstGeom>
          <a:solidFill>
            <a:schemeClr val="accent6">
              <a:lumMod val="60000"/>
              <a:lumOff val="40000"/>
            </a:schemeClr>
          </a:solidFill>
          <a:ln/>
          <a:effectLst>
            <a:glow rad="139700">
              <a:schemeClr val="accent4">
                <a:satMod val="175000"/>
                <a:alpha val="40000"/>
              </a:schemeClr>
            </a:glow>
          </a:effectLst>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kumimoji="0" lang="en-GB" sz="2600" b="1" i="0" u="none" strike="noStrike" kern="1200" cap="none" spc="0" normalizeH="0" baseline="0" noProof="0" dirty="0" smtClean="0">
                <a:ln>
                  <a:noFill/>
                </a:ln>
                <a:solidFill>
                  <a:schemeClr val="tx1"/>
                </a:solidFill>
                <a:effectLst/>
                <a:uLnTx/>
                <a:uFillTx/>
                <a:latin typeface="+mn-lt"/>
                <a:ea typeface="+mn-ea"/>
                <a:cs typeface="+mn-cs"/>
              </a:rPr>
              <a:t>communicate (English) =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kumimoji="0" lang="en-US" sz="2600" b="1" i="0" u="none" strike="noStrike" kern="1200" cap="none" spc="0" normalizeH="0" baseline="0" noProof="0" dirty="0" smtClean="0">
                <a:ln>
                  <a:noFill/>
                </a:ln>
                <a:solidFill>
                  <a:schemeClr val="tx1"/>
                </a:solidFill>
                <a:effectLst/>
                <a:uLnTx/>
                <a:uFillTx/>
                <a:latin typeface="+mn-lt"/>
                <a:ea typeface="+mn-ea"/>
                <a:cs typeface="+mn-cs"/>
              </a:rPr>
              <a:t>Latin</a:t>
            </a:r>
            <a:r>
              <a:rPr kumimoji="0" lang="en-US" sz="2600" b="1" i="1" u="none" strike="noStrike" kern="1200" cap="none" spc="0" normalizeH="0" baseline="0" noProof="0" dirty="0" smtClean="0">
                <a:ln>
                  <a:noFill/>
                </a:ln>
                <a:solidFill>
                  <a:schemeClr val="tx1"/>
                </a:solidFill>
                <a:effectLst/>
                <a:uLnTx/>
                <a:uFillTx/>
                <a:latin typeface="+mn-lt"/>
                <a:ea typeface="+mn-ea"/>
                <a:cs typeface="+mn-cs"/>
              </a:rPr>
              <a:t>: communicare </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1" i="0" u="none" strike="noStrike" kern="1200" cap="none" spc="0" normalizeH="0" baseline="0" noProof="0" dirty="0" smtClean="0">
                <a:ln>
                  <a:noFill/>
                </a:ln>
                <a:solidFill>
                  <a:srgbClr val="FF3300"/>
                </a:solidFill>
                <a:effectLst/>
                <a:uLnTx/>
                <a:uFillTx/>
                <a:latin typeface="+mn-lt"/>
                <a:ea typeface="+mn-ea"/>
                <a:cs typeface="+mn-cs"/>
              </a:rPr>
              <a:t>make common</a:t>
            </a:r>
            <a:r>
              <a:rPr kumimoji="0" lang="en-US" sz="2600" b="1" i="0" u="none" strike="noStrike" kern="1200" cap="none" spc="0" normalizeH="0" baseline="0" noProof="0" dirty="0" smtClean="0">
                <a:ln>
                  <a:noFill/>
                </a:ln>
                <a:solidFill>
                  <a:schemeClr val="tx1"/>
                </a:solidFill>
                <a:effectLst/>
                <a:uLnTx/>
                <a:uFillTx/>
                <a:latin typeface="+mn-lt"/>
                <a:ea typeface="+mn-ea"/>
                <a:cs typeface="+mn-cs"/>
              </a:rPr>
              <a:t> + </a:t>
            </a:r>
            <a:r>
              <a:rPr kumimoji="0" lang="en-US" sz="2600" b="1" i="0" u="none" strike="noStrike" kern="1200" cap="none" spc="0" normalizeH="0" baseline="0" noProof="0" dirty="0" smtClean="0">
                <a:ln>
                  <a:noFill/>
                </a:ln>
                <a:solidFill>
                  <a:srgbClr val="FF3300"/>
                </a:solidFill>
                <a:effectLst/>
                <a:uLnTx/>
                <a:uFillTx/>
                <a:latin typeface="+mn-lt"/>
                <a:ea typeface="+mn-ea"/>
                <a:cs typeface="+mn-cs"/>
              </a:rPr>
              <a:t>share</a:t>
            </a:r>
            <a:endParaRPr kumimoji="0" lang="en-GB" sz="2600" b="1" i="0" u="none" strike="noStrike" kern="1200" cap="none" spc="0" normalizeH="0" baseline="0" noProof="0" dirty="0" smtClean="0">
              <a:ln>
                <a:noFill/>
              </a:ln>
              <a:solidFill>
                <a:srgbClr val="FF3300"/>
              </a:solidFill>
              <a:effectLst/>
              <a:uLnTx/>
              <a:uFillTx/>
              <a:latin typeface="+mn-lt"/>
              <a:ea typeface="+mn-ea"/>
              <a:cs typeface="+mn-cs"/>
            </a:endParaRPr>
          </a:p>
          <a:p>
            <a:pPr marL="742950" marR="0" lvl="1" indent="-285750" algn="l" defTabSz="914400" rtl="0" eaLnBrk="1" fontAlgn="auto" latinLnBrk="0" hangingPunct="1">
              <a:lnSpc>
                <a:spcPct val="93000"/>
              </a:lnSpc>
              <a:spcBef>
                <a:spcPct val="20000"/>
              </a:spcBef>
              <a:spcAft>
                <a:spcPts val="0"/>
              </a:spcAft>
              <a:buClrTx/>
              <a:buSzTx/>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kumimoji="0" lang="en-US" sz="2600" b="1" i="0" u="none" strike="noStrike" kern="1200" cap="none" spc="0" normalizeH="0" baseline="0" noProof="0" dirty="0" smtClean="0">
                <a:ln>
                  <a:noFill/>
                </a:ln>
                <a:solidFill>
                  <a:schemeClr val="tx1"/>
                </a:solidFill>
                <a:effectLst/>
                <a:uLnTx/>
                <a:uFillTx/>
                <a:latin typeface="+mn-lt"/>
                <a:ea typeface="+mn-ea"/>
                <a:cs typeface="+mn-cs"/>
              </a:rPr>
              <a:t>Merriam-Webster:</a:t>
            </a:r>
            <a:r>
              <a:rPr kumimoji="0" lang="en-US" sz="2600" b="1" i="1" u="none" strike="noStrike" kern="1200" cap="none" spc="0" normalizeH="0" baseline="0" noProof="0" dirty="0" smtClean="0">
                <a:ln>
                  <a:noFill/>
                </a:ln>
                <a:solidFill>
                  <a:schemeClr val="tx1"/>
                </a:solidFill>
                <a:effectLst/>
                <a:uLnTx/>
                <a:uFillTx/>
                <a:latin typeface="+mn-lt"/>
                <a:ea typeface="+mn-ea"/>
                <a:cs typeface="+mn-cs"/>
              </a:rPr>
              <a:t> to </a:t>
            </a:r>
            <a:r>
              <a:rPr kumimoji="0" lang="en-US" sz="2600" b="1" i="1" u="none" strike="noStrike" kern="1200" cap="none" spc="0" normalizeH="0" baseline="0" noProof="0" dirty="0" smtClean="0">
                <a:ln>
                  <a:noFill/>
                </a:ln>
                <a:solidFill>
                  <a:srgbClr val="FF3300"/>
                </a:solidFill>
                <a:effectLst/>
                <a:uLnTx/>
                <a:uFillTx/>
                <a:latin typeface="+mn-lt"/>
                <a:ea typeface="+mn-ea"/>
                <a:cs typeface="+mn-cs"/>
              </a:rPr>
              <a:t>transmit</a:t>
            </a:r>
            <a:r>
              <a:rPr kumimoji="0" lang="en-US" sz="2600" b="1" i="1" u="none" strike="noStrike" kern="1200" cap="none" spc="0" normalizeH="0" baseline="0" noProof="0" dirty="0" smtClean="0">
                <a:ln>
                  <a:noFill/>
                </a:ln>
                <a:solidFill>
                  <a:schemeClr val="tx1"/>
                </a:solidFill>
                <a:effectLst/>
                <a:uLnTx/>
                <a:uFillTx/>
                <a:latin typeface="+mn-lt"/>
                <a:ea typeface="+mn-ea"/>
                <a:cs typeface="+mn-cs"/>
              </a:rPr>
              <a:t> information, thought, or </a:t>
            </a:r>
            <a:r>
              <a:rPr kumimoji="0" lang="en-US" sz="2600" b="1" i="1" u="none" strike="noStrike" kern="1200" cap="none" spc="0" normalizeH="0" baseline="0" noProof="0" dirty="0" smtClean="0">
                <a:ln>
                  <a:noFill/>
                </a:ln>
                <a:solidFill>
                  <a:srgbClr val="FF3300"/>
                </a:solidFill>
                <a:effectLst/>
                <a:uLnTx/>
                <a:uFillTx/>
                <a:latin typeface="+mn-lt"/>
                <a:ea typeface="+mn-ea"/>
                <a:cs typeface="+mn-cs"/>
              </a:rPr>
              <a:t>feeling</a:t>
            </a:r>
            <a:r>
              <a:rPr kumimoji="0" lang="en-US" sz="2600" b="1" i="1" u="none" strike="noStrike" kern="1200" cap="none" spc="0" normalizeH="0" baseline="0" noProof="0" dirty="0" smtClean="0">
                <a:ln>
                  <a:noFill/>
                </a:ln>
                <a:solidFill>
                  <a:schemeClr val="tx1"/>
                </a:solidFill>
                <a:effectLst/>
                <a:uLnTx/>
                <a:uFillTx/>
                <a:latin typeface="+mn-lt"/>
                <a:ea typeface="+mn-ea"/>
                <a:cs typeface="+mn-cs"/>
              </a:rPr>
              <a:t> so that it is </a:t>
            </a:r>
            <a:r>
              <a:rPr kumimoji="0" lang="en-US" sz="2600" b="1" u="none" strike="noStrike" kern="1200" cap="none" spc="0" normalizeH="0" baseline="0" noProof="0" dirty="0" smtClean="0">
                <a:ln>
                  <a:noFill/>
                </a:ln>
                <a:solidFill>
                  <a:srgbClr val="FF3300"/>
                </a:solidFill>
                <a:effectLst/>
                <a:uLnTx/>
                <a:uFillTx/>
                <a:latin typeface="Arial Black" pitchFamily="34" charset="0"/>
              </a:rPr>
              <a:t>satisfactorily</a:t>
            </a:r>
            <a:r>
              <a:rPr kumimoji="0" lang="en-US" sz="2600" b="1" i="1" u="none" strike="noStrike" kern="1200" cap="none" spc="0" normalizeH="0" baseline="0" noProof="0" dirty="0" smtClean="0">
                <a:ln>
                  <a:noFill/>
                </a:ln>
                <a:solidFill>
                  <a:schemeClr val="tx1"/>
                </a:solidFill>
                <a:effectLst/>
                <a:uLnTx/>
                <a:uFillTx/>
                <a:latin typeface="+mn-lt"/>
                <a:ea typeface="+mn-ea"/>
                <a:cs typeface="+mn-cs"/>
              </a:rPr>
              <a:t> received or understood</a:t>
            </a:r>
          </a:p>
          <a:p>
            <a:pPr marL="342900" marR="0" lvl="0" indent="-342900" algn="l" defTabSz="914400" rtl="0" eaLnBrk="1" fontAlgn="auto" latinLnBrk="0" hangingPunct="1">
              <a:lnSpc>
                <a:spcPct val="93000"/>
              </a:lnSpc>
              <a:spcBef>
                <a:spcPct val="20000"/>
              </a:spcBef>
              <a:spcAft>
                <a:spcPts val="0"/>
              </a:spcAft>
              <a:buClrTx/>
              <a:buSzTx/>
              <a:buFont typeface="Arial"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kumimoji="0" lang="en-GB" sz="2600" b="1" i="0" u="none" strike="noStrike" kern="1200" cap="none" spc="0" normalizeH="0" baseline="0" noProof="0" dirty="0" smtClean="0">
                <a:ln>
                  <a:noFill/>
                </a:ln>
                <a:solidFill>
                  <a:srgbClr val="FF3300"/>
                </a:solidFill>
                <a:effectLst/>
                <a:uLnTx/>
                <a:uFillTx/>
                <a:latin typeface="+mn-lt"/>
                <a:ea typeface="+mn-ea"/>
                <a:cs typeface="+mn-cs"/>
              </a:rPr>
              <a:t>Powerful </a:t>
            </a:r>
            <a:r>
              <a:rPr kumimoji="0" lang="en-GB" sz="2600" b="1" i="0" u="none" strike="noStrike" kern="1200" cap="none" spc="0" normalizeH="0" baseline="0" noProof="0" dirty="0" smtClean="0">
                <a:ln>
                  <a:noFill/>
                </a:ln>
                <a:solidFill>
                  <a:schemeClr val="tx1"/>
                </a:solidFill>
                <a:effectLst/>
                <a:uLnTx/>
                <a:uFillTx/>
                <a:latin typeface="+mn-lt"/>
                <a:ea typeface="+mn-ea"/>
                <a:cs typeface="+mn-cs"/>
              </a:rPr>
              <a:t>skill for students, engineers, </a:t>
            </a:r>
            <a:r>
              <a:rPr kumimoji="0" lang="en-GB" sz="2600" b="1" i="0" u="none" strike="noStrike" kern="1200" cap="none" spc="0" normalizeH="0" baseline="0" noProof="0" dirty="0" smtClean="0">
                <a:ln>
                  <a:noFill/>
                </a:ln>
                <a:solidFill>
                  <a:srgbClr val="FF3300"/>
                </a:solidFill>
                <a:effectLst/>
                <a:uLnTx/>
                <a:uFillTx/>
                <a:latin typeface="+mn-lt"/>
                <a:ea typeface="+mn-ea"/>
                <a:cs typeface="+mn-cs"/>
              </a:rPr>
              <a:t>business man .</a:t>
            </a:r>
            <a:endParaRPr kumimoji="0" lang="en-GB" sz="2600" b="1" i="0" u="none" strike="noStrike" kern="1200" cap="none" spc="0" normalizeH="0" baseline="0" noProof="0" dirty="0">
              <a:ln>
                <a:noFill/>
              </a:ln>
              <a:solidFill>
                <a:srgbClr val="FF3300"/>
              </a:solidFill>
              <a:effectLst/>
              <a:uLnTx/>
              <a:uFillTx/>
              <a:latin typeface="+mn-lt"/>
              <a:ea typeface="+mn-ea"/>
              <a:cs typeface="+mn-cs"/>
            </a:endParaRPr>
          </a:p>
        </p:txBody>
      </p:sp>
      <p:pic>
        <p:nvPicPr>
          <p:cNvPr id="9" name="Picture 2" descr="E:\C.S\image\what-are-communication-skills.jpg"/>
          <p:cNvPicPr>
            <a:picLocks noChangeAspect="1" noChangeArrowheads="1"/>
          </p:cNvPicPr>
          <p:nvPr/>
        </p:nvPicPr>
        <p:blipFill>
          <a:blip r:embed="rId2"/>
          <a:srcRect/>
          <a:stretch>
            <a:fillRect/>
          </a:stretch>
        </p:blipFill>
        <p:spPr bwMode="auto">
          <a:xfrm>
            <a:off x="5181600" y="1905000"/>
            <a:ext cx="3581400" cy="4491831"/>
          </a:xfrm>
          <a:prstGeom prst="rect">
            <a:avLst/>
          </a:prstGeom>
          <a:noFill/>
        </p:spPr>
      </p:pic>
    </p:spTree>
  </p:cSld>
  <p:clrMapOvr>
    <a:masterClrMapping/>
  </p:clrMapOvr>
  <p:transition advTm="5000">
    <p:cover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FF00"/>
          </a:solidFill>
          <a:ln>
            <a:solidFill>
              <a:srgbClr val="FAB8FA"/>
            </a:solidFill>
          </a:ln>
          <a:effectLst>
            <a:glow rad="228600">
              <a:schemeClr val="accent4">
                <a:satMod val="175000"/>
                <a:alpha val="40000"/>
              </a:schemeClr>
            </a:glow>
            <a:softEdge rad="317500"/>
          </a:effectLst>
          <a:scene3d>
            <a:camera prst="perspectiveBelow"/>
            <a:lightRig rig="threePt" dir="t"/>
          </a:scene3d>
        </p:spPr>
        <p:txBody>
          <a:bodyPr>
            <a:normAutofit fontScale="90000"/>
          </a:bodyPr>
          <a:lstStyle/>
          <a:p>
            <a:r>
              <a:rPr lang="en-US" dirty="0" smtClean="0">
                <a:solidFill>
                  <a:schemeClr val="bg2">
                    <a:lumMod val="10000"/>
                  </a:schemeClr>
                </a:solidFill>
                <a:latin typeface="Algerian" pitchFamily="82" charset="0"/>
              </a:rPr>
              <a:t>Describe  the Process of Communication</a:t>
            </a:r>
            <a:endParaRPr lang="en-US" dirty="0">
              <a:solidFill>
                <a:schemeClr val="bg2">
                  <a:lumMod val="10000"/>
                </a:schemeClr>
              </a:solidFill>
              <a:latin typeface="Algerian" pitchFamily="82" charset="0"/>
            </a:endParaRPr>
          </a:p>
        </p:txBody>
      </p:sp>
      <p:pic>
        <p:nvPicPr>
          <p:cNvPr id="8" name="Content Placeholder 7" descr="untitleddmfxl;xlfvm;l.bmp"/>
          <p:cNvPicPr>
            <a:picLocks noGrp="1" noChangeAspect="1"/>
          </p:cNvPicPr>
          <p:nvPr>
            <p:ph sz="half" idx="1"/>
          </p:nvPr>
        </p:nvPicPr>
        <p:blipFill>
          <a:blip r:embed="rId2"/>
          <a:stretch>
            <a:fillRect/>
          </a:stretch>
        </p:blipFill>
        <p:spPr>
          <a:xfrm>
            <a:off x="0" y="1524000"/>
            <a:ext cx="9144000" cy="5486400"/>
          </a:xfrm>
        </p:spPr>
      </p:pic>
    </p:spTree>
  </p:cSld>
  <p:clrMapOvr>
    <a:masterClrMapping/>
  </p:clrMapOvr>
  <p:transition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grpId="1" nodeType="clickEffect">
                                  <p:stCondLst>
                                    <p:cond delay="0"/>
                                  </p:stCondLst>
                                  <p:iterate type="lt">
                                    <p:tmPct val="0"/>
                                  </p:iterate>
                                  <p:childTnLst>
                                    <p:set>
                                      <p:cBhvr>
                                        <p:cTn id="14" dur="1" fill="hold">
                                          <p:stCondLst>
                                            <p:cond delay="0"/>
                                          </p:stCondLst>
                                        </p:cTn>
                                        <p:tgtEl>
                                          <p:spTgt spid="2"/>
                                        </p:tgtEl>
                                        <p:attrNameLst>
                                          <p:attrName>style.visibility</p:attrName>
                                        </p:attrNameLst>
                                      </p:cBhvr>
                                      <p:to>
                                        <p:strVal val="visible"/>
                                      </p:to>
                                    </p:set>
                                    <p:animScale>
                                      <p:cBhvr>
                                        <p:cTn id="15" dur="5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500" decel="50000" fill="hold">
                                          <p:stCondLst>
                                            <p:cond delay="0"/>
                                          </p:stCondLst>
                                        </p:cTn>
                                        <p:tgtEl>
                                          <p:spTgt spid="2"/>
                                        </p:tgtEl>
                                        <p:attrNameLst>
                                          <p:attrName>ppt_x</p:attrName>
                                          <p:attrName>ppt_y</p:attrName>
                                        </p:attrNameLst>
                                      </p:cBhvr>
                                    </p:animMotion>
                                    <p:animEffect transition="in" filter="fade">
                                      <p:cBhvr>
                                        <p:cTn id="17" dur="500"/>
                                        <p:tgtEl>
                                          <p:spTgt spid="2"/>
                                        </p:tgtEl>
                                      </p:cBhvr>
                                    </p:animEffect>
                                  </p:childTnLst>
                                </p:cTn>
                              </p:par>
                              <p:par>
                                <p:cTn id="18" presetID="52" presetClass="entr" presetSubtype="0"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Scale>
                                      <p:cBhvr>
                                        <p:cTn id="20" dur="5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500" decel="50000" fill="hold">
                                          <p:stCondLst>
                                            <p:cond delay="0"/>
                                          </p:stCondLst>
                                        </p:cTn>
                                        <p:tgtEl>
                                          <p:spTgt spid="8"/>
                                        </p:tgtEl>
                                        <p:attrNameLst>
                                          <p:attrName>ppt_x</p:attrName>
                                          <p:attrName>ppt_y</p:attrName>
                                        </p:attrNameLst>
                                      </p:cBhvr>
                                    </p:animMotion>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descr="Transactional_comm_model.jpg"/>
          <p:cNvPicPr>
            <a:picLocks noGrp="1" noChangeAspect="1"/>
          </p:cNvPicPr>
          <p:nvPr>
            <p:ph sz="half" idx="1"/>
          </p:nvPr>
        </p:nvPicPr>
        <p:blipFill>
          <a:blip r:embed="rId2"/>
          <a:stretch>
            <a:fillRect/>
          </a:stretch>
        </p:blipFill>
        <p:spPr>
          <a:xfrm>
            <a:off x="0" y="0"/>
            <a:ext cx="9144000" cy="6629400"/>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slow" p14:dur="2000" advTm="5000"/>
    </mc:Choice>
    <mc:Fallback>
      <p:transition spd="slow" advTm="5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657600" cy="1143000"/>
          </a:xfrm>
          <a:solidFill>
            <a:schemeClr val="tx2">
              <a:lumMod val="20000"/>
              <a:lumOff val="80000"/>
              <a:alpha val="98000"/>
            </a:schemeClr>
          </a:solidFill>
          <a:effectLst>
            <a:glow rad="228600">
              <a:schemeClr val="accent6">
                <a:satMod val="175000"/>
                <a:alpha val="40000"/>
              </a:schemeClr>
            </a:glow>
            <a:softEdge rad="317500"/>
          </a:effectLst>
          <a:scene3d>
            <a:camera prst="perspectiveBelow"/>
            <a:lightRig rig="threePt" dir="t"/>
          </a:scene3d>
        </p:spPr>
        <p:txBody>
          <a:bodyPr/>
          <a:lstStyle/>
          <a:p>
            <a:pPr marL="571500" indent="-571500" algn="l">
              <a:buFont typeface="Wingdings" pitchFamily="2" charset="2"/>
              <a:buChar char="q"/>
            </a:pPr>
            <a:r>
              <a:rPr lang="en-US" dirty="0" smtClean="0">
                <a:latin typeface="Algerian" pitchFamily="82" charset="0"/>
              </a:rPr>
              <a:t>   Idea : -</a:t>
            </a:r>
            <a:endParaRPr lang="en-US" dirty="0">
              <a:latin typeface="Algerian" pitchFamily="82" charset="0"/>
            </a:endParaRPr>
          </a:p>
        </p:txBody>
      </p:sp>
      <p:sp>
        <p:nvSpPr>
          <p:cNvPr id="3" name="Content Placeholder 2"/>
          <p:cNvSpPr>
            <a:spLocks noGrp="1"/>
          </p:cNvSpPr>
          <p:nvPr>
            <p:ph sz="half" idx="1"/>
          </p:nvPr>
        </p:nvSpPr>
        <p:spPr>
          <a:xfrm>
            <a:off x="304800" y="1981200"/>
            <a:ext cx="4724400" cy="4419600"/>
          </a:xfrm>
          <a:solidFill>
            <a:schemeClr val="accent3">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buFont typeface="Wingdings" pitchFamily="2" charset="2"/>
              <a:buChar char="Ø"/>
            </a:pPr>
            <a:r>
              <a:rPr lang="en-US" b="1" dirty="0" smtClean="0">
                <a:cs typeface="Arial" pitchFamily="34" charset="0"/>
              </a:rPr>
              <a:t> For Communiting we have to transfer ideas</a:t>
            </a:r>
          </a:p>
          <a:p>
            <a:pPr>
              <a:buNone/>
            </a:pPr>
            <a:r>
              <a:rPr lang="en-US" b="1" dirty="0" smtClean="0">
                <a:cs typeface="Arial" pitchFamily="34" charset="0"/>
              </a:rPr>
              <a:t>    and thoughts from our mind to the mind of anther person to transfer and idea we must use symbols like words, sing, picture, sound etc… which is known as idea.</a:t>
            </a:r>
          </a:p>
          <a:p>
            <a:pPr>
              <a:buNone/>
            </a:pPr>
            <a:endParaRPr lang="en-US" b="1" dirty="0" smtClean="0">
              <a:cs typeface="Arial" pitchFamily="34" charset="0"/>
            </a:endParaRPr>
          </a:p>
          <a:p>
            <a:endParaRPr lang="en-US" b="1" dirty="0">
              <a:cs typeface="Arial" pitchFamily="34" charset="0"/>
            </a:endParaRPr>
          </a:p>
        </p:txBody>
      </p:sp>
      <p:pic>
        <p:nvPicPr>
          <p:cNvPr id="5" name="Content Placeholder 4" descr="bd04924_"/>
          <p:cNvPicPr>
            <a:picLocks noGrp="1" noChangeAspect="1" noChangeArrowheads="1"/>
          </p:cNvPicPr>
          <p:nvPr>
            <p:ph sz="half" idx="2"/>
          </p:nvPr>
        </p:nvPicPr>
        <p:blipFill>
          <a:blip r:embed="rId2"/>
          <a:stretch>
            <a:fillRect/>
          </a:stretch>
        </p:blipFill>
        <p:spPr>
          <a:xfrm>
            <a:off x="5638800" y="1905000"/>
            <a:ext cx="2525917" cy="4343399"/>
          </a:xfrm>
          <a:prstGeom prst="rect">
            <a:avLst/>
          </a:prstGeom>
        </p:spPr>
      </p:pic>
      <p:pic>
        <p:nvPicPr>
          <p:cNvPr id="1027" name="Picture 3" descr="E:\NIRMAL 123\NIRMAL\GFTRYYT.jpeg"/>
          <p:cNvPicPr>
            <a:picLocks noChangeAspect="1" noChangeArrowheads="1"/>
          </p:cNvPicPr>
          <p:nvPr/>
        </p:nvPicPr>
        <p:blipFill>
          <a:blip r:embed="rId3"/>
          <a:srcRect/>
          <a:stretch>
            <a:fillRect/>
          </a:stretch>
        </p:blipFill>
        <p:spPr bwMode="auto">
          <a:xfrm>
            <a:off x="4953000" y="152400"/>
            <a:ext cx="3657600" cy="1638300"/>
          </a:xfrm>
          <a:prstGeom prst="rect">
            <a:avLst/>
          </a:prstGeom>
          <a:noFill/>
        </p:spPr>
      </p:pic>
    </p:spTree>
  </p:cSld>
  <p:clrMapOvr>
    <a:masterClrMapping/>
  </p:clrMapOvr>
  <p:transition spd="slow" advClick="0" advTm="5000">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343400" cy="1143000"/>
          </a:xfrm>
          <a:solidFill>
            <a:srgbClr val="FFFF00"/>
          </a:solidFill>
          <a:effectLst>
            <a:glow rad="228600">
              <a:schemeClr val="accent3">
                <a:satMod val="175000"/>
                <a:alpha val="40000"/>
              </a:schemeClr>
            </a:glow>
            <a:softEdge rad="317500"/>
          </a:effectLst>
          <a:scene3d>
            <a:camera prst="perspectiveBelow"/>
            <a:lightRig rig="threePt" dir="t"/>
          </a:scene3d>
        </p:spPr>
        <p:txBody>
          <a:bodyPr/>
          <a:lstStyle/>
          <a:p>
            <a:pPr marL="571500" indent="-571500" algn="l">
              <a:buFont typeface="Wingdings" pitchFamily="2" charset="2"/>
              <a:buChar char="q"/>
            </a:pPr>
            <a:r>
              <a:rPr lang="en-US" dirty="0" smtClean="0"/>
              <a:t>   </a:t>
            </a:r>
            <a:r>
              <a:rPr lang="en-US" dirty="0" smtClean="0">
                <a:latin typeface="Algerian" pitchFamily="82" charset="0"/>
              </a:rPr>
              <a:t>Sender </a:t>
            </a:r>
            <a:r>
              <a:rPr lang="en-US" dirty="0" smtClean="0"/>
              <a:t>: -</a:t>
            </a:r>
            <a:endParaRPr lang="en-US" dirty="0"/>
          </a:p>
        </p:txBody>
      </p:sp>
      <p:sp>
        <p:nvSpPr>
          <p:cNvPr id="3" name="Content Placeholder 2"/>
          <p:cNvSpPr>
            <a:spLocks noGrp="1"/>
          </p:cNvSpPr>
          <p:nvPr>
            <p:ph sz="half" idx="1"/>
          </p:nvPr>
        </p:nvSpPr>
        <p:spPr>
          <a:xfrm>
            <a:off x="457200" y="1600200"/>
            <a:ext cx="4572000" cy="4525963"/>
          </a:xfrm>
          <a:solidFill>
            <a:schemeClr val="accent6">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buFont typeface="Wingdings" pitchFamily="2" charset="2"/>
              <a:buChar char="Ø"/>
            </a:pPr>
            <a:r>
              <a:rPr lang="en-US" sz="3200" b="1" dirty="0" smtClean="0"/>
              <a:t> </a:t>
            </a:r>
            <a:r>
              <a:rPr lang="en-US" sz="3200" b="1" dirty="0"/>
              <a:t>The generater of the idea is considered as the sender try to evilyte, this thoughts or the ideas and attempts to give a concrete shape in the from of commonly accepted language</a:t>
            </a:r>
          </a:p>
        </p:txBody>
      </p:sp>
      <p:pic>
        <p:nvPicPr>
          <p:cNvPr id="4099" name="Picture 3" descr="E:\NIRMAL 123\NIRMAL\DFGHHJ.jpeg"/>
          <p:cNvPicPr>
            <a:picLocks noGrp="1" noChangeAspect="1" noChangeArrowheads="1"/>
          </p:cNvPicPr>
          <p:nvPr>
            <p:ph sz="half" idx="2"/>
          </p:nvPr>
        </p:nvPicPr>
        <p:blipFill>
          <a:blip r:embed="rId2"/>
          <a:stretch>
            <a:fillRect/>
          </a:stretch>
        </p:blipFill>
        <p:spPr bwMode="auto">
          <a:xfrm>
            <a:off x="5181600" y="1447800"/>
            <a:ext cx="3657600" cy="4343400"/>
          </a:xfrm>
          <a:prstGeom prst="rect">
            <a:avLst/>
          </a:prstGeom>
          <a:noFill/>
        </p:spPr>
      </p:pic>
    </p:spTree>
    <p:extLst>
      <p:ext uri="{BB962C8B-B14F-4D97-AF65-F5344CB8AC3E}">
        <p14:creationId xmlns="" xmlns:p14="http://schemas.microsoft.com/office/powerpoint/2010/main" val="2032070717"/>
      </p:ext>
    </p:extLst>
  </p:cSld>
  <p:clrMapOvr>
    <a:masterClrMapping/>
  </p:clrMapOvr>
  <p:transition spd="slow" advTm="5000">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4267200" cy="1143000"/>
          </a:xfrm>
          <a:solidFill>
            <a:srgbClr val="FAB8FA"/>
          </a:solidFill>
          <a:effectLst>
            <a:glow rad="228600">
              <a:schemeClr val="accent4">
                <a:satMod val="175000"/>
                <a:alpha val="40000"/>
              </a:schemeClr>
            </a:glow>
            <a:softEdge rad="317500"/>
          </a:effectLst>
          <a:scene3d>
            <a:camera prst="perspectiveBelow"/>
            <a:lightRig rig="threePt" dir="t"/>
          </a:scene3d>
        </p:spPr>
        <p:txBody>
          <a:bodyPr>
            <a:normAutofit/>
          </a:bodyPr>
          <a:lstStyle/>
          <a:p>
            <a:pPr marL="571500" indent="-571500" algn="l">
              <a:buFont typeface="Wingdings" pitchFamily="2" charset="2"/>
              <a:buChar char="q"/>
            </a:pPr>
            <a:r>
              <a:rPr lang="en-US" sz="4000" dirty="0" smtClean="0">
                <a:latin typeface="Algerian" pitchFamily="82" charset="0"/>
              </a:rPr>
              <a:t>  Encoding :-</a:t>
            </a:r>
            <a:endParaRPr lang="en-US" sz="4000" dirty="0">
              <a:latin typeface="Algerian" pitchFamily="82" charset="0"/>
            </a:endParaRPr>
          </a:p>
        </p:txBody>
      </p:sp>
      <p:sp>
        <p:nvSpPr>
          <p:cNvPr id="3" name="Content Placeholder 2"/>
          <p:cNvSpPr>
            <a:spLocks noGrp="1"/>
          </p:cNvSpPr>
          <p:nvPr>
            <p:ph sz="half" idx="1"/>
          </p:nvPr>
        </p:nvSpPr>
        <p:spPr>
          <a:xfrm>
            <a:off x="304800" y="1371600"/>
            <a:ext cx="8458200" cy="5257800"/>
          </a:xfr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buFont typeface="Wingdings" pitchFamily="2" charset="2"/>
              <a:buChar char="Ø"/>
            </a:pPr>
            <a:r>
              <a:rPr lang="en-US" sz="3200" b="1" dirty="0" smtClean="0"/>
              <a:t>The proses of coding the ideas in to commonly accepted human language is know </a:t>
            </a:r>
            <a:r>
              <a:rPr lang="en-US" sz="3200" b="1" dirty="0" err="1" smtClean="0"/>
              <a:t>asa</a:t>
            </a:r>
            <a:r>
              <a:rPr lang="en-US" sz="3200" b="1" dirty="0" smtClean="0"/>
              <a:t> encoding.</a:t>
            </a:r>
          </a:p>
          <a:p>
            <a:pPr>
              <a:buFont typeface="Wingdings" pitchFamily="2" charset="2"/>
              <a:buChar char="Ø"/>
            </a:pPr>
            <a:r>
              <a:rPr lang="en-US" sz="3200" b="1" dirty="0" smtClean="0"/>
              <a:t>Ex. The wording of the massage may be different for the different method of communication to be used.</a:t>
            </a:r>
          </a:p>
          <a:p>
            <a:pPr marL="514350" indent="-514350">
              <a:buAutoNum type="arabicPeriod"/>
            </a:pPr>
            <a:r>
              <a:rPr lang="en-US" sz="3200" b="1" dirty="0" smtClean="0"/>
              <a:t>A telephonic conversation may be different form a face to face conversation.</a:t>
            </a:r>
          </a:p>
          <a:p>
            <a:pPr marL="514350" indent="-514350">
              <a:buAutoNum type="arabicPeriod"/>
            </a:pPr>
            <a:r>
              <a:rPr lang="en-US" sz="3200" b="1" dirty="0" smtClean="0"/>
              <a:t>A telegram may be differently worded form a letter.     </a:t>
            </a:r>
            <a:endParaRPr lang="en-US" sz="3200" b="1" dirty="0"/>
          </a:p>
        </p:txBody>
      </p:sp>
    </p:spTree>
    <p:extLst>
      <p:ext uri="{BB962C8B-B14F-4D97-AF65-F5344CB8AC3E}">
        <p14:creationId xmlns="" xmlns:p14="http://schemas.microsoft.com/office/powerpoint/2010/main" val="111942760"/>
      </p:ext>
    </p:extLst>
  </p:cSld>
  <p:clrMapOvr>
    <a:masterClrMapping/>
  </p:clrMapOvr>
  <p:transition spd="slow" advClick="0" advTm="5000">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724400" cy="1143000"/>
          </a:xfrm>
          <a:solidFill>
            <a:schemeClr val="accent3">
              <a:lumMod val="60000"/>
              <a:lumOff val="40000"/>
            </a:schemeClr>
          </a:solidFill>
          <a:ln>
            <a:solidFill>
              <a:schemeClr val="accent3">
                <a:lumMod val="60000"/>
                <a:lumOff val="40000"/>
              </a:schemeClr>
            </a:solidFill>
          </a:ln>
          <a:effectLst>
            <a:glow rad="63500">
              <a:schemeClr val="accent4">
                <a:satMod val="175000"/>
                <a:alpha val="40000"/>
              </a:schemeClr>
            </a:glow>
            <a:softEdge rad="317500"/>
          </a:effectLst>
          <a:scene3d>
            <a:camera prst="perspectiveBelow"/>
            <a:lightRig rig="threePt" dir="t"/>
          </a:scene3d>
        </p:spPr>
        <p:txBody>
          <a:bodyPr/>
          <a:lstStyle/>
          <a:p>
            <a:pPr marL="571500" indent="-571500" algn="l">
              <a:buFont typeface="Wingdings" pitchFamily="2" charset="2"/>
              <a:buChar char="q"/>
            </a:pPr>
            <a:r>
              <a:rPr lang="en-US" dirty="0" smtClean="0">
                <a:latin typeface="Algerian" pitchFamily="82" charset="0"/>
              </a:rPr>
              <a:t> Messages :-</a:t>
            </a:r>
            <a:endParaRPr lang="en-US" dirty="0">
              <a:latin typeface="Algerian" pitchFamily="82" charset="0"/>
            </a:endParaRPr>
          </a:p>
        </p:txBody>
      </p:sp>
      <p:sp>
        <p:nvSpPr>
          <p:cNvPr id="3" name="Content Placeholder 2"/>
          <p:cNvSpPr>
            <a:spLocks noGrp="1"/>
          </p:cNvSpPr>
          <p:nvPr>
            <p:ph sz="half" idx="1"/>
          </p:nvPr>
        </p:nvSpPr>
        <p:spPr>
          <a:solidFill>
            <a:srgbClr val="FF66C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lnSpcReduction="10000"/>
          </a:bodyPr>
          <a:lstStyle/>
          <a:p>
            <a:pPr>
              <a:buFont typeface="Wingdings" pitchFamily="2" charset="2"/>
              <a:buChar char="Ø"/>
            </a:pPr>
            <a:r>
              <a:rPr lang="en-US" sz="4000" b="1" dirty="0" smtClean="0"/>
              <a:t>The encoded ideas is called as messages a messages can be some information, ideas,  feeling and events etc…</a:t>
            </a:r>
            <a:endParaRPr lang="en-US" sz="4000" b="1" dirty="0"/>
          </a:p>
        </p:txBody>
      </p:sp>
      <p:pic>
        <p:nvPicPr>
          <p:cNvPr id="2052" name="Picture 4" descr="E:\NIRMAL 123\NIRMAL\message\new_message_98354.jpg"/>
          <p:cNvPicPr>
            <a:picLocks noChangeAspect="1" noChangeArrowheads="1"/>
          </p:cNvPicPr>
          <p:nvPr/>
        </p:nvPicPr>
        <p:blipFill>
          <a:blip r:embed="rId2"/>
          <a:srcRect/>
          <a:stretch>
            <a:fillRect/>
          </a:stretch>
        </p:blipFill>
        <p:spPr bwMode="auto">
          <a:xfrm>
            <a:off x="6248400" y="-304800"/>
            <a:ext cx="2438400" cy="2438400"/>
          </a:xfrm>
          <a:prstGeom prst="rect">
            <a:avLst/>
          </a:prstGeom>
          <a:noFill/>
        </p:spPr>
      </p:pic>
      <p:pic>
        <p:nvPicPr>
          <p:cNvPr id="2053" name="Picture 5" descr="E:\NIRMAL 123\NIRMAL\SRDFTGEDFS.jpeg"/>
          <p:cNvPicPr>
            <a:picLocks noGrp="1" noChangeAspect="1" noChangeArrowheads="1"/>
          </p:cNvPicPr>
          <p:nvPr>
            <p:ph sz="half" idx="2"/>
          </p:nvPr>
        </p:nvPicPr>
        <p:blipFill>
          <a:blip r:embed="rId3"/>
          <a:srcRect/>
          <a:stretch>
            <a:fillRect/>
          </a:stretch>
        </p:blipFill>
        <p:spPr bwMode="auto">
          <a:xfrm rot="9003421">
            <a:off x="5301621" y="2443575"/>
            <a:ext cx="3548063" cy="3756819"/>
          </a:xfrm>
          <a:prstGeom prst="rect">
            <a:avLst/>
          </a:prstGeom>
          <a:noFill/>
        </p:spPr>
      </p:pic>
    </p:spTree>
    <p:extLst>
      <p:ext uri="{BB962C8B-B14F-4D97-AF65-F5344CB8AC3E}">
        <p14:creationId xmlns="" xmlns:p14="http://schemas.microsoft.com/office/powerpoint/2010/main" val="2176850563"/>
      </p:ext>
    </p:extLst>
  </p:cSld>
  <p:clrMapOvr>
    <a:masterClrMapping/>
  </p:clrMapOvr>
  <p:transition spd="slow" advTm="5000">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412</TotalTime>
  <Words>727</Words>
  <Application>Microsoft Office PowerPoint</Application>
  <PresentationFormat>On-screen Show (4:3)</PresentationFormat>
  <Paragraphs>88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G.K.Bharad Institute of Engineering</vt:lpstr>
      <vt:lpstr>  Content  :-</vt:lpstr>
      <vt:lpstr>  What is a Communication ?</vt:lpstr>
      <vt:lpstr>Describe  the Process of Communication</vt:lpstr>
      <vt:lpstr>Slide 5</vt:lpstr>
      <vt:lpstr>   Idea : -</vt:lpstr>
      <vt:lpstr>   Sender : -</vt:lpstr>
      <vt:lpstr>  Encoding :-</vt:lpstr>
      <vt:lpstr> Messages :-</vt:lpstr>
      <vt:lpstr>  Medium :- </vt:lpstr>
      <vt:lpstr>  Noise :-</vt:lpstr>
      <vt:lpstr> Receiver :-</vt:lpstr>
      <vt:lpstr>  Decoding :-</vt:lpstr>
      <vt:lpstr> Feed beck :-</vt:lpstr>
      <vt:lpstr>Components Of Non Varbal Communication</vt:lpstr>
      <vt:lpstr> Kinesics :-</vt:lpstr>
      <vt:lpstr>Paralinguistics :-</vt:lpstr>
      <vt:lpstr> Proxemics :-</vt:lpstr>
      <vt:lpstr>Slide 19</vt:lpstr>
      <vt:lpstr>(1) Intimate distance :-</vt:lpstr>
      <vt:lpstr>(2)  Personal distance :-</vt:lpstr>
      <vt:lpstr>(3)  Social distance :-</vt:lpstr>
      <vt:lpstr>(4)  Public distance :-</vt:lpstr>
      <vt:lpstr> Chronemics :-</vt:lpstr>
      <vt:lpstr>Slide 25</vt:lpstr>
    </vt:vector>
  </TitlesOfParts>
  <Company>Patel Cybercafe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G.K.Bharad Institute of Engineering</dc:title>
  <dc:creator>Admin123</dc:creator>
  <cp:lastModifiedBy>Bharad</cp:lastModifiedBy>
  <cp:revision>57</cp:revision>
  <dcterms:created xsi:type="dcterms:W3CDTF">2013-10-11T11:53:45Z</dcterms:created>
  <dcterms:modified xsi:type="dcterms:W3CDTF">2013-10-21T03:55:34Z</dcterms:modified>
</cp:coreProperties>
</file>